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3BC4A35-9EC7-4718-BACE-769E47518BA5}">
  <a:tblStyle styleId="{A3BC4A35-9EC7-4718-BACE-769E47518BA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lc.gov/censo"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54701aeec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54701aeec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Welcome and review agenda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f9793b34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f9793b34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en">
                <a:solidFill>
                  <a:schemeClr val="dk1"/>
                </a:solidFill>
              </a:rPr>
              <a:t>An undercount in the census means federal dollars and representation go to a smaller number of people. </a:t>
            </a:r>
            <a:endParaRPr b="1">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Majority of the westside of Salt Lake is undercounted- and has the potential to be undercounted again in the 2020 census. </a:t>
            </a:r>
            <a:endParaRPr b="1">
              <a:solidFill>
                <a:schemeClr val="dk1"/>
              </a:solidFill>
            </a:endParaRPr>
          </a:p>
          <a:p>
            <a:pPr indent="-298450" lvl="0" marL="457200" rtl="0" algn="l">
              <a:spcBef>
                <a:spcPts val="0"/>
              </a:spcBef>
              <a:spcAft>
                <a:spcPts val="0"/>
              </a:spcAft>
              <a:buSzPts val="1100"/>
              <a:buChar char="●"/>
            </a:pPr>
            <a:r>
              <a:rPr lang="en"/>
              <a:t>Undercounted populations have low census response rates because they’re hard to locate, hard to contact or hard to persuade to complete the census.  </a:t>
            </a:r>
            <a:endParaRPr/>
          </a:p>
          <a:p>
            <a:pPr indent="0" lvl="0" marL="45720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f9793b34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f9793b34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one group gets more funding, the other gets less.</a:t>
            </a:r>
            <a:endParaRPr/>
          </a:p>
          <a:p>
            <a:pPr indent="-298450" lvl="0" marL="457200" rtl="0" algn="l">
              <a:spcBef>
                <a:spcPts val="0"/>
              </a:spcBef>
              <a:spcAft>
                <a:spcPts val="0"/>
              </a:spcAft>
              <a:buSzPts val="1100"/>
              <a:buChar char="●"/>
            </a:pPr>
            <a:r>
              <a:rPr lang="en"/>
              <a:t>Businesses and government uses census data to plan where to build new businesses and service locations like grocery stores, clinics, schools and fire stations. </a:t>
            </a:r>
            <a:endParaRPr/>
          </a:p>
          <a:p>
            <a:pPr indent="-298450" lvl="0" marL="457200" rtl="0" algn="l">
              <a:spcBef>
                <a:spcPts val="0"/>
              </a:spcBef>
              <a:spcAft>
                <a:spcPts val="0"/>
              </a:spcAft>
              <a:buSzPts val="1100"/>
              <a:buChar char="●"/>
            </a:pPr>
            <a:r>
              <a:rPr b="1" lang="en"/>
              <a:t>To receive fair representation and equal funding- communities must participate in the census. </a:t>
            </a:r>
            <a:endParaRPr b="1"/>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5219a0cc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5219a0cc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f9793b34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f9793b34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March 12, 2020: Early Response</a:t>
            </a:r>
            <a:endParaRPr b="1"/>
          </a:p>
          <a:p>
            <a:pPr indent="0" lvl="0" marL="0" rtl="0" algn="l">
              <a:lnSpc>
                <a:spcPct val="115000"/>
              </a:lnSpc>
              <a:spcBef>
                <a:spcPts val="0"/>
              </a:spcBef>
              <a:spcAft>
                <a:spcPts val="0"/>
              </a:spcAft>
              <a:buNone/>
            </a:pPr>
            <a:r>
              <a:rPr lang="en"/>
              <a:t>Online and paper questionnaires and phone response will be available. </a:t>
            </a:r>
            <a:endParaRPr/>
          </a:p>
          <a:p>
            <a:pPr indent="0" lvl="0" marL="0" rtl="0" algn="l">
              <a:lnSpc>
                <a:spcPct val="115000"/>
              </a:lnSpc>
              <a:spcBef>
                <a:spcPts val="0"/>
              </a:spcBef>
              <a:spcAft>
                <a:spcPts val="0"/>
              </a:spcAft>
              <a:buNone/>
            </a:pPr>
            <a:r>
              <a:rPr b="1" lang="en"/>
              <a:t>April 1, 2020 - Census Day!</a:t>
            </a:r>
            <a:endParaRPr b="1"/>
          </a:p>
          <a:p>
            <a:pPr indent="0" lvl="0" marL="0" rtl="0" algn="l">
              <a:lnSpc>
                <a:spcPct val="115000"/>
              </a:lnSpc>
              <a:spcBef>
                <a:spcPts val="0"/>
              </a:spcBef>
              <a:spcAft>
                <a:spcPts val="0"/>
              </a:spcAft>
              <a:buNone/>
            </a:pPr>
            <a:r>
              <a:rPr lang="en"/>
              <a:t>Your answers to census questions should reflect what your household will look like on this day (where you will be living and with who). </a:t>
            </a:r>
            <a:endParaRPr/>
          </a:p>
          <a:p>
            <a:pPr indent="0" lvl="0" marL="0" rtl="0" algn="l">
              <a:lnSpc>
                <a:spcPct val="115000"/>
              </a:lnSpc>
              <a:spcBef>
                <a:spcPts val="0"/>
              </a:spcBef>
              <a:spcAft>
                <a:spcPts val="0"/>
              </a:spcAft>
              <a:buNone/>
            </a:pPr>
            <a:r>
              <a:rPr b="1" lang="en"/>
              <a:t>April - May 2020: Reminder</a:t>
            </a:r>
            <a:endParaRPr b="1"/>
          </a:p>
          <a:p>
            <a:pPr indent="0" lvl="0" marL="0" rtl="0" algn="l">
              <a:lnSpc>
                <a:spcPct val="115000"/>
              </a:lnSpc>
              <a:spcBef>
                <a:spcPts val="0"/>
              </a:spcBef>
              <a:spcAft>
                <a:spcPts val="0"/>
              </a:spcAft>
              <a:buNone/>
            </a:pPr>
            <a:r>
              <a:rPr lang="en"/>
              <a:t>If you haven’t responded online yet - you will receive a reminder postcard and a paper questionnaire. </a:t>
            </a:r>
            <a:endParaRPr/>
          </a:p>
          <a:p>
            <a:pPr indent="0" lvl="0" marL="0" rtl="0" algn="l">
              <a:lnSpc>
                <a:spcPct val="115000"/>
              </a:lnSpc>
              <a:spcBef>
                <a:spcPts val="0"/>
              </a:spcBef>
              <a:spcAft>
                <a:spcPts val="0"/>
              </a:spcAft>
              <a:buNone/>
            </a:pPr>
            <a:r>
              <a:rPr b="1" lang="en"/>
              <a:t>May 13 - July 24, 2020: Late Response </a:t>
            </a:r>
            <a:endParaRPr b="1"/>
          </a:p>
          <a:p>
            <a:pPr indent="0" lvl="0" marL="0" rtl="0" algn="l">
              <a:lnSpc>
                <a:spcPct val="115000"/>
              </a:lnSpc>
              <a:spcBef>
                <a:spcPts val="0"/>
              </a:spcBef>
              <a:spcAft>
                <a:spcPts val="0"/>
              </a:spcAft>
              <a:buNone/>
            </a:pPr>
            <a:r>
              <a:rPr lang="en"/>
              <a:t>Home Visits - The Census Bureau will visit homes that haven’t responded to the questionnaire. </a:t>
            </a:r>
            <a:endParaRPr/>
          </a:p>
          <a:p>
            <a:pPr indent="0" lvl="0" marL="0" rtl="0" algn="l">
              <a:lnSpc>
                <a:spcPct val="115000"/>
              </a:lnSpc>
              <a:spcBef>
                <a:spcPts val="0"/>
              </a:spcBef>
              <a:spcAft>
                <a:spcPts val="0"/>
              </a:spcAft>
              <a:buNone/>
            </a:pPr>
            <a:r>
              <a:t/>
            </a:r>
            <a:endParaRPr sz="1600"/>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5219a0cc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5219a0cc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
              <a:t>Answers to these questions</a:t>
            </a:r>
            <a:r>
              <a:rPr b="1" lang="en"/>
              <a:t> are central to implementing, monitoring, and evaluating civil rights laws and policies and anti-discrimination laws. </a:t>
            </a:r>
            <a:endParaRPr b="1"/>
          </a:p>
          <a:p>
            <a:pPr indent="-298450" lvl="0" marL="457200" rtl="0" algn="l">
              <a:spcBef>
                <a:spcPts val="0"/>
              </a:spcBef>
              <a:spcAft>
                <a:spcPts val="0"/>
              </a:spcAft>
              <a:buSzPts val="1100"/>
              <a:buChar char="●"/>
            </a:pPr>
            <a:r>
              <a:rPr b="1" lang="en">
                <a:highlight>
                  <a:srgbClr val="FFFF00"/>
                </a:highlight>
              </a:rPr>
              <a:t>The Supreme Court blocked the Trump Administration from adding a citizenship question to the 2020 census. </a:t>
            </a:r>
            <a:endParaRPr b="1">
              <a:highlight>
                <a:srgbClr val="FFFF00"/>
              </a:highlight>
            </a:endParaRPr>
          </a:p>
          <a:p>
            <a:pPr indent="-298450" lvl="0" marL="457200" rtl="0" algn="l">
              <a:spcBef>
                <a:spcPts val="0"/>
              </a:spcBef>
              <a:spcAft>
                <a:spcPts val="0"/>
              </a:spcAft>
              <a:buSzPts val="1100"/>
              <a:buChar char="●"/>
            </a:pPr>
            <a:r>
              <a:rPr lang="en"/>
              <a:t>Census data also helps predict new trends- like what families looks like in 2020: do kids live with their parents longers and are in-laws moving in.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5219a0cc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5219a0cc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If a census takers knocks on a door and encounters a non-English speaker, they can show a language identification card that shows a short message in 59 languages.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After the resident identifies the language they speak, the field interviewer can take this back to the office to find an interpreter to either call or visit the home again.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5219a0cc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5219a0cc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Responses to the census are confidential and safe. </a:t>
            </a:r>
            <a:endParaRPr>
              <a:solidFill>
                <a:schemeClr val="dk1"/>
              </a:solidFill>
            </a:endParaRPr>
          </a:p>
          <a:p>
            <a:pPr indent="0" lvl="0" marL="0" rtl="0" algn="l">
              <a:spcBef>
                <a:spcPts val="16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65219a0cc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5219a0cc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5219a0cc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5219a0cc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en">
                <a:solidFill>
                  <a:schemeClr val="dk1"/>
                </a:solidFill>
                <a:highlight>
                  <a:schemeClr val="lt1"/>
                </a:highlight>
              </a:rPr>
              <a:t>If you don’t count yourself- you’re invisible in the data for the next 10 years. </a:t>
            </a:r>
            <a:endParaRPr b="1">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highlight>
                  <a:schemeClr val="lt1"/>
                </a:highlight>
              </a:rPr>
              <a:t>Every person we count in 2020 means more dollars going to your community.</a:t>
            </a:r>
            <a:endParaRPr b="1">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highlight>
                  <a:schemeClr val="lt1"/>
                </a:highlight>
              </a:rPr>
              <a:t>We are all equally worthy of being counted, and our communities deserve to receive their fair shares of resources and representation. </a:t>
            </a:r>
            <a:endParaRPr b="1">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highlight>
                  <a:schemeClr val="lt1"/>
                </a:highlight>
              </a:rPr>
              <a:t>Complete the Census before April 1st </a:t>
            </a:r>
            <a:endParaRPr b="1">
              <a:solidFill>
                <a:schemeClr val="dk1"/>
              </a:solidFill>
              <a:highlight>
                <a:schemeClr val="lt1"/>
              </a:highlight>
            </a:endParaRPr>
          </a:p>
          <a:p>
            <a:pPr indent="0" lvl="0" marL="457200" rtl="0" algn="l">
              <a:lnSpc>
                <a:spcPct val="115000"/>
              </a:lnSpc>
              <a:spcBef>
                <a:spcPts val="0"/>
              </a:spcBef>
              <a:spcAft>
                <a:spcPts val="0"/>
              </a:spcAft>
              <a:buNone/>
            </a:pPr>
            <a:r>
              <a:t/>
            </a:r>
            <a:endParaRPr>
              <a:solidFill>
                <a:schemeClr val="dk1"/>
              </a:solidFill>
              <a:highlight>
                <a:schemeClr val="lt1"/>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8cdf363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8cdf363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00000"/>
              </a:lnSpc>
              <a:spcBef>
                <a:spcPts val="1200"/>
              </a:spcBef>
              <a:spcAft>
                <a:spcPts val="0"/>
              </a:spcAft>
              <a:buClr>
                <a:schemeClr val="dk1"/>
              </a:buClr>
              <a:buSzPts val="1000"/>
              <a:buChar char="●"/>
            </a:pPr>
            <a:r>
              <a:rPr lang="en" sz="1000">
                <a:solidFill>
                  <a:schemeClr val="dk1"/>
                </a:solidFill>
              </a:rPr>
              <a:t>These positions offer flexible hours, paid training, and weekly paychecks</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Perfect opportunity for students, retirees, and part-time or seasonal workers to earn some extra income while helping your community</a:t>
            </a:r>
            <a:endParaRPr sz="1000">
              <a:solidFill>
                <a:schemeClr val="dk1"/>
              </a:solidFill>
            </a:endParaRPr>
          </a:p>
          <a:p>
            <a:pPr indent="0" lvl="0" marL="0" rtl="0" algn="l">
              <a:lnSpc>
                <a:spcPct val="100000"/>
              </a:lnSpc>
              <a:spcBef>
                <a:spcPts val="1200"/>
              </a:spcBef>
              <a:spcAft>
                <a:spcPts val="0"/>
              </a:spcAft>
              <a:buNone/>
            </a:pPr>
            <a:r>
              <a:rPr b="1" lang="en" sz="1000">
                <a:solidFill>
                  <a:schemeClr val="dk1"/>
                </a:solidFill>
              </a:rPr>
              <a:t>Duties and Timeline</a:t>
            </a:r>
            <a:endParaRPr sz="1000">
              <a:solidFill>
                <a:schemeClr val="dk1"/>
              </a:solidFill>
            </a:endParaRPr>
          </a:p>
          <a:p>
            <a:pPr indent="-292100" lvl="0" marL="457200" rtl="0" algn="l">
              <a:lnSpc>
                <a:spcPct val="100000"/>
              </a:lnSpc>
              <a:spcBef>
                <a:spcPts val="1200"/>
              </a:spcBef>
              <a:spcAft>
                <a:spcPts val="0"/>
              </a:spcAft>
              <a:buClr>
                <a:schemeClr val="dk1"/>
              </a:buClr>
              <a:buSzPts val="1000"/>
              <a:buChar char="●"/>
            </a:pPr>
            <a:r>
              <a:rPr lang="en" sz="1000">
                <a:solidFill>
                  <a:schemeClr val="dk1"/>
                </a:solidFill>
              </a:rPr>
              <a:t>Supervisory positions will be filled in December, Census Takers in January with paid training starting in March</a:t>
            </a:r>
            <a:endParaRPr sz="1000">
              <a:solidFill>
                <a:schemeClr val="dk1"/>
              </a:solidFill>
            </a:endParaRPr>
          </a:p>
          <a:p>
            <a:pPr indent="-292100" lvl="0" marL="457200" rtl="0" algn="l">
              <a:lnSpc>
                <a:spcPct val="100000"/>
              </a:lnSpc>
              <a:spcBef>
                <a:spcPts val="0"/>
              </a:spcBef>
              <a:spcAft>
                <a:spcPts val="0"/>
              </a:spcAft>
              <a:buClr>
                <a:schemeClr val="dk1"/>
              </a:buClr>
              <a:buSzPts val="1000"/>
              <a:buChar char="●"/>
            </a:pPr>
            <a:r>
              <a:rPr lang="en" sz="1000">
                <a:solidFill>
                  <a:schemeClr val="dk1"/>
                </a:solidFill>
              </a:rPr>
              <a:t>Although the work of most census takers won’t begin until March, apply now!</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f672819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f672819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highlight>
                  <a:schemeClr val="lt1"/>
                </a:highlight>
              </a:rPr>
              <a:t>There is a lot at stake for Utah in terms of how many seats we get in the U.S. House of Representatives to how much federal funding we receive to support our schools, hospitals and improve the safety of our roads. </a:t>
            </a:r>
            <a:endParaRPr>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The consequences of not counting everyone alters our views of the diversity of our City which impacts policy decisions and community development</a:t>
            </a:r>
            <a:r>
              <a:rPr b="1" lang="en">
                <a:solidFill>
                  <a:schemeClr val="dk1"/>
                </a:solidFill>
                <a:highlight>
                  <a:schemeClr val="lt1"/>
                </a:highlight>
              </a:rPr>
              <a:t>. </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u="sng">
                <a:solidFill>
                  <a:schemeClr val="hlink"/>
                </a:solidFill>
                <a:hlinkClick r:id="rId2"/>
              </a:rPr>
              <a:t>www.slc.gov/censo</a:t>
            </a:r>
            <a:r>
              <a:rPr lang="en"/>
              <a:t> is the Spanish version of the SLC Census website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f9793b34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f9793b34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5219a0c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5219a0c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SLC Counts will focus on:</a:t>
            </a:r>
            <a:endParaRPr/>
          </a:p>
          <a:p>
            <a:pPr indent="-298450" lvl="0" marL="457200" rtl="0" algn="l">
              <a:spcBef>
                <a:spcPts val="0"/>
              </a:spcBef>
              <a:spcAft>
                <a:spcPts val="0"/>
              </a:spcAft>
              <a:buSzPts val="1100"/>
              <a:buChar char="●"/>
            </a:pPr>
            <a:r>
              <a:rPr lang="en"/>
              <a:t>Strong community engagement to westside communities, students, undocumented individuals and young children </a:t>
            </a:r>
            <a:endParaRPr/>
          </a:p>
          <a:p>
            <a:pPr indent="-298450" lvl="0" marL="457200" rtl="0" algn="l">
              <a:spcBef>
                <a:spcPts val="0"/>
              </a:spcBef>
              <a:spcAft>
                <a:spcPts val="0"/>
              </a:spcAft>
              <a:buSzPts val="1100"/>
              <a:buChar char="●"/>
            </a:pPr>
            <a:r>
              <a:rPr lang="en"/>
              <a:t>Providing accurate information and be a point of contact for questions and concerns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5219a0c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5219a0c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The census counts p</a:t>
            </a:r>
            <a:r>
              <a:rPr lang="en">
                <a:solidFill>
                  <a:schemeClr val="dk1"/>
                </a:solidFill>
              </a:rPr>
              <a:t>eople of all ages, races, religions and ethnic groups, including citizens and non-citizens.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5219a0cc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5219a0cc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5219a0cc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5219a0cc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en">
                <a:solidFill>
                  <a:schemeClr val="dk1"/>
                </a:solidFill>
              </a:rPr>
              <a:t>You being counted brings power to you and your community.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In the 2000 Census, Utah missed gaining a fourth seat in the U.S. House of Representative by just 80 people. We didn’t gain a fourth seat until 2010. </a:t>
            </a:r>
            <a:endParaRPr b="1"/>
          </a:p>
          <a:p>
            <a:pPr indent="-298450" lvl="1" marL="914400" rtl="0" algn="l">
              <a:spcBef>
                <a:spcPts val="0"/>
              </a:spcBef>
              <a:spcAft>
                <a:spcPts val="0"/>
              </a:spcAft>
              <a:buSzPts val="1100"/>
              <a:buChar char="○"/>
            </a:pPr>
            <a:r>
              <a:rPr lang="en"/>
              <a:t>4th seat is now held by Congressman Ben McAdams (D). </a:t>
            </a:r>
            <a:endParaRPr/>
          </a:p>
          <a:p>
            <a:pPr indent="-298450" lvl="0" marL="457200" rtl="0" algn="l">
              <a:spcBef>
                <a:spcPts val="0"/>
              </a:spcBef>
              <a:spcAft>
                <a:spcPts val="0"/>
              </a:spcAft>
              <a:buSzPts val="1100"/>
              <a:buChar char="●"/>
            </a:pPr>
            <a:r>
              <a:rPr lang="en"/>
              <a:t>The maps shows congressional districts </a:t>
            </a:r>
            <a:endParaRPr/>
          </a:p>
          <a:p>
            <a:pPr indent="0" lvl="0" marL="45720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5219a0cc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5219a0cc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How many public high schools are currently on the westside of Salt Lake City?</a:t>
            </a:r>
            <a:endParaRPr/>
          </a:p>
          <a:p>
            <a:pPr indent="-298450" lvl="1" marL="914400" rtl="0" algn="l">
              <a:spcBef>
                <a:spcPts val="0"/>
              </a:spcBef>
              <a:spcAft>
                <a:spcPts val="0"/>
              </a:spcAft>
              <a:buSzPts val="1100"/>
              <a:buChar char="○"/>
            </a:pPr>
            <a:r>
              <a:rPr lang="en"/>
              <a:t>If you consider the westside of SLC- west of I-15, there are zero public high schools on the westside. </a:t>
            </a:r>
            <a:endParaRPr/>
          </a:p>
          <a:p>
            <a:pPr indent="-298450" lvl="1" marL="914400" rtl="0" algn="l">
              <a:spcBef>
                <a:spcPts val="0"/>
              </a:spcBef>
              <a:spcAft>
                <a:spcPts val="0"/>
              </a:spcAft>
              <a:buSzPts val="1100"/>
              <a:buChar char="○"/>
            </a:pPr>
            <a:r>
              <a:rPr lang="en"/>
              <a:t>Students are bused to West, Highlight and East. </a:t>
            </a:r>
            <a:endParaRPr/>
          </a:p>
          <a:p>
            <a:pPr indent="-298450" lvl="0" marL="457200" rtl="0" algn="l">
              <a:spcBef>
                <a:spcPts val="0"/>
              </a:spcBef>
              <a:spcAft>
                <a:spcPts val="0"/>
              </a:spcAft>
              <a:buSzPts val="1100"/>
              <a:buChar char="●"/>
            </a:pPr>
            <a:r>
              <a:rPr b="1" lang="en"/>
              <a:t>Census data is used to determine school boundaries. </a:t>
            </a:r>
            <a:endParaRPr b="1"/>
          </a:p>
          <a:p>
            <a:pPr indent="-298450" lvl="0" marL="457200" rtl="0" algn="l">
              <a:spcBef>
                <a:spcPts val="0"/>
              </a:spcBef>
              <a:spcAft>
                <a:spcPts val="0"/>
              </a:spcAft>
              <a:buSzPts val="1100"/>
              <a:buChar char="●"/>
            </a:pPr>
            <a:r>
              <a:rPr b="1" lang="en"/>
              <a:t>Census data is critical to ensuring Utah’s students receive the support and resources needed to be successful in Pre-K through college.  </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5219a0cc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5219a0cc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
              <a:t>If you’re not counted - your community doesn’t receive it’s fair share of funding.</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5219a0cca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5219a0cca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b="1" lang="en">
                <a:solidFill>
                  <a:schemeClr val="dk1"/>
                </a:solidFill>
              </a:rPr>
              <a:t>That’s $10,860 per person SLC could use to improve roads, schools and our community.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2020census.gov/en/jobs.html" TargetMode="External"/><Relationship Id="rId4" Type="http://schemas.openxmlformats.org/officeDocument/2006/relationships/hyperlink" Target="https://2020census.gov/en/jobs.html" TargetMode="External"/><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hyperlink" Target="http://www.slc.gov/census/" TargetMode="External"/><Relationship Id="rId5" Type="http://schemas.openxmlformats.org/officeDocument/2006/relationships/hyperlink" Target="http://www.slc.gov/censo" TargetMode="External"/><Relationship Id="rId6" Type="http://schemas.openxmlformats.org/officeDocument/2006/relationships/hyperlink" Target="mailto:census2020@slcgov.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3225414"/>
            <a:ext cx="9143999" cy="1918087"/>
          </a:xfrm>
          <a:prstGeom prst="rect">
            <a:avLst/>
          </a:prstGeom>
          <a:noFill/>
          <a:ln>
            <a:noFill/>
          </a:ln>
        </p:spPr>
      </p:pic>
      <p:pic>
        <p:nvPicPr>
          <p:cNvPr id="55" name="Google Shape;55;p13"/>
          <p:cNvPicPr preferRelativeResize="0"/>
          <p:nvPr/>
        </p:nvPicPr>
        <p:blipFill rotWithShape="1">
          <a:blip r:embed="rId4">
            <a:alphaModFix/>
          </a:blip>
          <a:srcRect b="0" l="4649" r="9572" t="0"/>
          <a:stretch/>
        </p:blipFill>
        <p:spPr>
          <a:xfrm>
            <a:off x="1657599" y="361650"/>
            <a:ext cx="5828797" cy="29160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p:nvPr/>
        </p:nvSpPr>
        <p:spPr>
          <a:xfrm>
            <a:off x="126950" y="587700"/>
            <a:ext cx="4075500" cy="39681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u="sng">
                <a:solidFill>
                  <a:schemeClr val="dk1"/>
                </a:solidFill>
              </a:rPr>
              <a:t>Undercounted Populations:</a:t>
            </a:r>
            <a:endParaRPr b="1" sz="1500" u="sng">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Immigrants</a:t>
            </a:r>
            <a:endParaRPr b="1"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People of color</a:t>
            </a:r>
            <a:endParaRPr b="1"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Children under 5 years old</a:t>
            </a:r>
            <a:endParaRPr b="1"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Low-income households</a:t>
            </a:r>
            <a:endParaRPr b="1"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People experiencing homelessness</a:t>
            </a:r>
            <a:endParaRPr b="1"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Students</a:t>
            </a:r>
            <a:endParaRPr b="1" sz="1500">
              <a:solidFill>
                <a:schemeClr val="dk1"/>
              </a:solidFill>
            </a:endParaRPr>
          </a:p>
          <a:p>
            <a:pPr indent="-323850" lvl="0" marL="457200" rtl="0" algn="l">
              <a:lnSpc>
                <a:spcPct val="115000"/>
              </a:lnSpc>
              <a:spcBef>
                <a:spcPts val="0"/>
              </a:spcBef>
              <a:spcAft>
                <a:spcPts val="0"/>
              </a:spcAft>
              <a:buClr>
                <a:schemeClr val="dk1"/>
              </a:buClr>
              <a:buSzPts val="1500"/>
              <a:buChar char="●"/>
            </a:pPr>
            <a:r>
              <a:rPr b="1" lang="en" sz="1500">
                <a:solidFill>
                  <a:schemeClr val="dk1"/>
                </a:solidFill>
              </a:rPr>
              <a:t>People living in apartments/renters </a:t>
            </a:r>
            <a:endParaRPr b="1" sz="1500"/>
          </a:p>
        </p:txBody>
      </p:sp>
      <p:sp>
        <p:nvSpPr>
          <p:cNvPr id="117" name="Google Shape;117;p22"/>
          <p:cNvSpPr/>
          <p:nvPr/>
        </p:nvSpPr>
        <p:spPr>
          <a:xfrm>
            <a:off x="4335337" y="2014025"/>
            <a:ext cx="2556000" cy="1287900"/>
          </a:xfrm>
          <a:prstGeom prst="rightArrow">
            <a:avLst>
              <a:gd fmla="val 50000" name="adj1"/>
              <a:gd fmla="val 500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Federal Money</a:t>
            </a:r>
            <a:endParaRPr b="1" sz="1800"/>
          </a:p>
          <a:p>
            <a:pPr indent="0" lvl="0" marL="0" rtl="0" algn="ctr">
              <a:spcBef>
                <a:spcPts val="0"/>
              </a:spcBef>
              <a:spcAft>
                <a:spcPts val="0"/>
              </a:spcAft>
              <a:buNone/>
            </a:pPr>
            <a:r>
              <a:rPr b="1" lang="en" sz="1800"/>
              <a:t>&amp; Representation</a:t>
            </a:r>
            <a:endParaRPr b="1" sz="1800"/>
          </a:p>
        </p:txBody>
      </p:sp>
      <p:sp>
        <p:nvSpPr>
          <p:cNvPr id="118" name="Google Shape;118;p22"/>
          <p:cNvSpPr/>
          <p:nvPr/>
        </p:nvSpPr>
        <p:spPr>
          <a:xfrm>
            <a:off x="7024225" y="1708925"/>
            <a:ext cx="1898100" cy="18981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p>
        </p:txBody>
      </p:sp>
      <p:sp>
        <p:nvSpPr>
          <p:cNvPr id="119" name="Google Shape;119;p22"/>
          <p:cNvSpPr txBox="1"/>
          <p:nvPr>
            <p:ph type="title"/>
          </p:nvPr>
        </p:nvSpPr>
        <p:spPr>
          <a:xfrm>
            <a:off x="311700" y="247275"/>
            <a:ext cx="8520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a:t>Undercounted Populations</a:t>
            </a:r>
            <a:endParaRPr b="1"/>
          </a:p>
        </p:txBody>
      </p:sp>
      <p:sp>
        <p:nvSpPr>
          <p:cNvPr id="120" name="Google Shape;120;p22"/>
          <p:cNvSpPr txBox="1"/>
          <p:nvPr/>
        </p:nvSpPr>
        <p:spPr>
          <a:xfrm>
            <a:off x="4921250" y="4063725"/>
            <a:ext cx="2235000" cy="7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nvSpPr>
        <p:spPr>
          <a:xfrm>
            <a:off x="7024225" y="1992450"/>
            <a:ext cx="1898100" cy="115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u="sng">
                <a:solidFill>
                  <a:schemeClr val="dk1"/>
                </a:solidFill>
              </a:rPr>
              <a:t>Overcounted</a:t>
            </a:r>
            <a:endParaRPr b="1" u="sng">
              <a:solidFill>
                <a:schemeClr val="dk1"/>
              </a:solidFill>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Homeowners</a:t>
            </a:r>
            <a:endParaRPr b="1">
              <a:solidFill>
                <a:schemeClr val="dk1"/>
              </a:solidFill>
            </a:endParaRPr>
          </a:p>
          <a:p>
            <a:pPr indent="-317500" lvl="0" marL="457200" rtl="0" algn="l">
              <a:lnSpc>
                <a:spcPct val="115000"/>
              </a:lnSpc>
              <a:spcBef>
                <a:spcPts val="0"/>
              </a:spcBef>
              <a:spcAft>
                <a:spcPts val="0"/>
              </a:spcAft>
              <a:buClr>
                <a:schemeClr val="dk1"/>
              </a:buClr>
              <a:buSzPts val="1400"/>
              <a:buChar char="●"/>
            </a:pPr>
            <a:r>
              <a:rPr b="1" lang="en">
                <a:solidFill>
                  <a:schemeClr val="dk1"/>
                </a:solidFill>
              </a:rPr>
              <a:t>Non-hispanic whites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112788" y="2950227"/>
            <a:ext cx="8838570" cy="2193275"/>
          </a:xfrm>
          <a:prstGeom prst="rect">
            <a:avLst/>
          </a:prstGeom>
          <a:noFill/>
          <a:ln>
            <a:noFill/>
          </a:ln>
        </p:spPr>
      </p:pic>
      <p:sp>
        <p:nvSpPr>
          <p:cNvPr id="127" name="Google Shape;127;p23"/>
          <p:cNvSpPr txBox="1"/>
          <p:nvPr>
            <p:ph idx="1" type="body"/>
          </p:nvPr>
        </p:nvSpPr>
        <p:spPr>
          <a:xfrm>
            <a:off x="1610975" y="744875"/>
            <a:ext cx="58422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rPr b="1" lang="en" sz="4000">
                <a:solidFill>
                  <a:schemeClr val="dk1"/>
                </a:solidFill>
              </a:rPr>
              <a:t>Census data </a:t>
            </a:r>
            <a:r>
              <a:rPr b="1" i="1" lang="en" sz="4000">
                <a:solidFill>
                  <a:schemeClr val="dk1"/>
                </a:solidFill>
              </a:rPr>
              <a:t>must</a:t>
            </a:r>
            <a:r>
              <a:rPr b="1" lang="en" sz="4000">
                <a:solidFill>
                  <a:schemeClr val="dk1"/>
                </a:solidFill>
              </a:rPr>
              <a:t> reflect our communities</a:t>
            </a:r>
            <a:endParaRPr b="1" sz="40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4800">
                <a:solidFill>
                  <a:schemeClr val="dk1"/>
                </a:solidFill>
              </a:rPr>
              <a:t> </a:t>
            </a:r>
            <a:endParaRPr b="1" sz="4800">
              <a:solidFill>
                <a:schemeClr val="dk1"/>
              </a:solidFill>
            </a:endParaRPr>
          </a:p>
        </p:txBody>
      </p:sp>
      <p:pic>
        <p:nvPicPr>
          <p:cNvPr id="128" name="Google Shape;128;p23"/>
          <p:cNvPicPr preferRelativeResize="0"/>
          <p:nvPr/>
        </p:nvPicPr>
        <p:blipFill>
          <a:blip r:embed="rId4">
            <a:alphaModFix/>
          </a:blip>
          <a:stretch>
            <a:fillRect/>
          </a:stretch>
        </p:blipFill>
        <p:spPr>
          <a:xfrm>
            <a:off x="0" y="2950225"/>
            <a:ext cx="2941625" cy="2193275"/>
          </a:xfrm>
          <a:prstGeom prst="rect">
            <a:avLst/>
          </a:prstGeom>
          <a:noFill/>
          <a:ln>
            <a:noFill/>
          </a:ln>
        </p:spPr>
      </p:pic>
      <p:pic>
        <p:nvPicPr>
          <p:cNvPr id="129" name="Google Shape;129;p23"/>
          <p:cNvPicPr preferRelativeResize="0"/>
          <p:nvPr/>
        </p:nvPicPr>
        <p:blipFill>
          <a:blip r:embed="rId5">
            <a:alphaModFix/>
          </a:blip>
          <a:stretch>
            <a:fillRect/>
          </a:stretch>
        </p:blipFill>
        <p:spPr>
          <a:xfrm>
            <a:off x="7161500" y="1843900"/>
            <a:ext cx="1982500" cy="3532526"/>
          </a:xfrm>
          <a:prstGeom prst="rect">
            <a:avLst/>
          </a:prstGeom>
          <a:noFill/>
          <a:ln>
            <a:noFill/>
          </a:ln>
        </p:spPr>
      </p:pic>
      <p:pic>
        <p:nvPicPr>
          <p:cNvPr id="130" name="Google Shape;130;p23"/>
          <p:cNvPicPr preferRelativeResize="0"/>
          <p:nvPr/>
        </p:nvPicPr>
        <p:blipFill>
          <a:blip r:embed="rId6">
            <a:alphaModFix/>
          </a:blip>
          <a:stretch>
            <a:fillRect/>
          </a:stretch>
        </p:blipFill>
        <p:spPr>
          <a:xfrm>
            <a:off x="0" y="0"/>
            <a:ext cx="2136675" cy="2950224"/>
          </a:xfrm>
          <a:prstGeom prst="rect">
            <a:avLst/>
          </a:prstGeom>
          <a:noFill/>
          <a:ln>
            <a:noFill/>
          </a:ln>
        </p:spPr>
      </p:pic>
      <p:pic>
        <p:nvPicPr>
          <p:cNvPr id="131" name="Google Shape;131;p23"/>
          <p:cNvPicPr preferRelativeResize="0"/>
          <p:nvPr/>
        </p:nvPicPr>
        <p:blipFill rotWithShape="1">
          <a:blip r:embed="rId7">
            <a:alphaModFix/>
          </a:blip>
          <a:srcRect b="0" l="9379" r="0" t="0"/>
          <a:stretch/>
        </p:blipFill>
        <p:spPr>
          <a:xfrm>
            <a:off x="7161500" y="9"/>
            <a:ext cx="1982500" cy="21675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How to Get Counted</a:t>
            </a:r>
            <a:endParaRPr b="1"/>
          </a:p>
        </p:txBody>
      </p:sp>
      <p:sp>
        <p:nvSpPr>
          <p:cNvPr id="137" name="Google Shape;137;p24"/>
          <p:cNvSpPr txBox="1"/>
          <p:nvPr>
            <p:ph idx="1" type="body"/>
          </p:nvPr>
        </p:nvSpPr>
        <p:spPr>
          <a:xfrm>
            <a:off x="311700" y="1017725"/>
            <a:ext cx="8520600" cy="3882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2600" u="sng">
                <a:solidFill>
                  <a:srgbClr val="CC0000"/>
                </a:solidFill>
              </a:rPr>
              <a:t>Participate! </a:t>
            </a:r>
            <a:endParaRPr b="1" sz="2600">
              <a:solidFill>
                <a:schemeClr val="dk1"/>
              </a:solidFill>
              <a:highlight>
                <a:srgbClr val="FFFFFF"/>
              </a:highlight>
            </a:endParaRPr>
          </a:p>
          <a:p>
            <a:pPr indent="0" lvl="0" marL="228600" rtl="0" algn="l">
              <a:spcBef>
                <a:spcPts val="1200"/>
              </a:spcBef>
              <a:spcAft>
                <a:spcPts val="0"/>
              </a:spcAft>
              <a:buClr>
                <a:schemeClr val="dk1"/>
              </a:buClr>
              <a:buSzPts val="1100"/>
              <a:buFont typeface="Arial"/>
              <a:buNone/>
            </a:pPr>
            <a:r>
              <a:rPr b="1" lang="en" sz="2400">
                <a:solidFill>
                  <a:srgbClr val="CC0000"/>
                </a:solidFill>
                <a:highlight>
                  <a:srgbClr val="FFFFFF"/>
                </a:highlight>
              </a:rPr>
              <a:t>Step 1:</a:t>
            </a:r>
            <a:r>
              <a:rPr b="1" lang="en" sz="2400">
                <a:solidFill>
                  <a:schemeClr val="dk1"/>
                </a:solidFill>
                <a:highlight>
                  <a:srgbClr val="FFFFFF"/>
                </a:highlight>
              </a:rPr>
              <a:t> </a:t>
            </a:r>
            <a:r>
              <a:rPr lang="en" sz="2400">
                <a:solidFill>
                  <a:schemeClr val="dk1"/>
                </a:solidFill>
                <a:highlight>
                  <a:srgbClr val="FFFFFF"/>
                </a:highlight>
              </a:rPr>
              <a:t>Fill out the questionnaire either </a:t>
            </a:r>
            <a:r>
              <a:rPr b="1" lang="en" sz="2400">
                <a:solidFill>
                  <a:schemeClr val="dk1"/>
                </a:solidFill>
                <a:highlight>
                  <a:srgbClr val="FFFFFF"/>
                </a:highlight>
              </a:rPr>
              <a:t>online</a:t>
            </a:r>
            <a:r>
              <a:rPr lang="en" sz="2400">
                <a:solidFill>
                  <a:schemeClr val="dk1"/>
                </a:solidFill>
                <a:highlight>
                  <a:srgbClr val="FFFFFF"/>
                </a:highlight>
              </a:rPr>
              <a:t>, by </a:t>
            </a:r>
            <a:r>
              <a:rPr b="1" lang="en" sz="2400">
                <a:solidFill>
                  <a:schemeClr val="dk1"/>
                </a:solidFill>
                <a:highlight>
                  <a:srgbClr val="FFFFFF"/>
                </a:highlight>
              </a:rPr>
              <a:t>mail,</a:t>
            </a:r>
            <a:r>
              <a:rPr lang="en" sz="2400">
                <a:solidFill>
                  <a:schemeClr val="dk1"/>
                </a:solidFill>
                <a:highlight>
                  <a:srgbClr val="FFFFFF"/>
                </a:highlight>
              </a:rPr>
              <a:t> or </a:t>
            </a:r>
            <a:r>
              <a:rPr b="1" lang="en" sz="2400">
                <a:solidFill>
                  <a:schemeClr val="dk1"/>
                </a:solidFill>
                <a:highlight>
                  <a:srgbClr val="FFFFFF"/>
                </a:highlight>
              </a:rPr>
              <a:t>phone</a:t>
            </a:r>
            <a:r>
              <a:rPr lang="en" sz="2400">
                <a:solidFill>
                  <a:schemeClr val="dk1"/>
                </a:solidFill>
                <a:highlight>
                  <a:srgbClr val="FFFFFF"/>
                </a:highlight>
              </a:rPr>
              <a:t> </a:t>
            </a:r>
            <a:endParaRPr sz="1200">
              <a:solidFill>
                <a:schemeClr val="dk1"/>
              </a:solidFill>
              <a:highlight>
                <a:srgbClr val="FFFFFF"/>
              </a:highlight>
            </a:endParaRPr>
          </a:p>
          <a:p>
            <a:pPr indent="0" lvl="0" marL="228600" rtl="0" algn="l">
              <a:spcBef>
                <a:spcPts val="1200"/>
              </a:spcBef>
              <a:spcAft>
                <a:spcPts val="0"/>
              </a:spcAft>
              <a:buNone/>
            </a:pPr>
            <a:r>
              <a:rPr b="1" lang="en" sz="2400">
                <a:solidFill>
                  <a:srgbClr val="CC0000"/>
                </a:solidFill>
                <a:highlight>
                  <a:srgbClr val="FFFFFF"/>
                </a:highlight>
              </a:rPr>
              <a:t>Step 2: </a:t>
            </a:r>
            <a:r>
              <a:rPr lang="en" sz="2400">
                <a:solidFill>
                  <a:schemeClr val="dk1"/>
                </a:solidFill>
                <a:highlight>
                  <a:srgbClr val="FFFFFF"/>
                </a:highlight>
              </a:rPr>
              <a:t>Encourage family, friends, and neighbors to respond </a:t>
            </a:r>
            <a:endParaRPr sz="2400">
              <a:solidFill>
                <a:schemeClr val="dk1"/>
              </a:solidFill>
              <a:highlight>
                <a:srgbClr val="FFFFFF"/>
              </a:highlight>
            </a:endParaRPr>
          </a:p>
          <a:p>
            <a:pPr indent="0" lvl="0" marL="228600" rtl="0" algn="l">
              <a:spcBef>
                <a:spcPts val="1200"/>
              </a:spcBef>
              <a:spcAft>
                <a:spcPts val="0"/>
              </a:spcAft>
              <a:buNone/>
            </a:pPr>
            <a:r>
              <a:t/>
            </a:r>
            <a:endParaRPr sz="1200">
              <a:solidFill>
                <a:schemeClr val="dk1"/>
              </a:solidFill>
              <a:highlight>
                <a:srgbClr val="FFFFFF"/>
              </a:highlight>
            </a:endParaRPr>
          </a:p>
          <a:p>
            <a:pPr indent="0" lvl="0" marL="0" rtl="0" algn="ctr">
              <a:spcBef>
                <a:spcPts val="1200"/>
              </a:spcBef>
              <a:spcAft>
                <a:spcPts val="0"/>
              </a:spcAft>
              <a:buNone/>
            </a:pPr>
            <a:r>
              <a:rPr b="1" lang="en" sz="2400">
                <a:solidFill>
                  <a:schemeClr val="dk1"/>
                </a:solidFill>
                <a:highlight>
                  <a:srgbClr val="FFFFFF"/>
                </a:highlight>
              </a:rPr>
              <a:t>Don’t want a knock on your door? Respond by April 1</a:t>
            </a:r>
            <a:r>
              <a:rPr b="1" baseline="30000" lang="en" sz="2400">
                <a:solidFill>
                  <a:schemeClr val="dk1"/>
                </a:solidFill>
                <a:highlight>
                  <a:srgbClr val="FFFFFF"/>
                </a:highlight>
              </a:rPr>
              <a:t>st</a:t>
            </a:r>
            <a:r>
              <a:rPr b="1" lang="en" sz="2400">
                <a:solidFill>
                  <a:schemeClr val="dk1"/>
                </a:solidFill>
                <a:highlight>
                  <a:srgbClr val="FFFFFF"/>
                </a:highlight>
              </a:rPr>
              <a:t>!</a:t>
            </a:r>
            <a:endParaRPr b="1" sz="2000">
              <a:solidFill>
                <a:schemeClr val="dk1"/>
              </a:solidFill>
              <a:highlight>
                <a:srgbClr val="FFFFFF"/>
              </a:highlight>
            </a:endParaRPr>
          </a:p>
          <a:p>
            <a:pPr indent="0" lvl="0" marL="228600" rtl="0" algn="l">
              <a:spcBef>
                <a:spcPts val="1200"/>
              </a:spcBef>
              <a:spcAft>
                <a:spcPts val="0"/>
              </a:spcAft>
              <a:buClr>
                <a:schemeClr val="dk1"/>
              </a:buClr>
              <a:buSzPts val="1100"/>
              <a:buFont typeface="Arial"/>
              <a:buNone/>
            </a:pPr>
            <a:r>
              <a:t/>
            </a:r>
            <a:endParaRPr sz="1100">
              <a:solidFill>
                <a:schemeClr val="dk1"/>
              </a:solidFill>
              <a:highlight>
                <a:srgbClr val="FFFFFF"/>
              </a:highlight>
            </a:endParaRPr>
          </a:p>
          <a:p>
            <a:pPr indent="0" lvl="0" marL="0" rtl="0" algn="l">
              <a:spcBef>
                <a:spcPts val="1200"/>
              </a:spcBef>
              <a:spcAft>
                <a:spcPts val="1600"/>
              </a:spcAft>
              <a:buNone/>
            </a:pPr>
            <a:r>
              <a:t/>
            </a:r>
            <a:endParaRPr/>
          </a:p>
        </p:txBody>
      </p:sp>
      <p:pic>
        <p:nvPicPr>
          <p:cNvPr id="138" name="Google Shape;138;p24"/>
          <p:cNvPicPr preferRelativeResize="0"/>
          <p:nvPr/>
        </p:nvPicPr>
        <p:blipFill>
          <a:blip r:embed="rId3">
            <a:alphaModFix/>
          </a:blip>
          <a:stretch>
            <a:fillRect/>
          </a:stretch>
        </p:blipFill>
        <p:spPr>
          <a:xfrm>
            <a:off x="7592024" y="123000"/>
            <a:ext cx="1322450" cy="1487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270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Timeline</a:t>
            </a:r>
            <a:endParaRPr b="1"/>
          </a:p>
        </p:txBody>
      </p:sp>
      <p:graphicFrame>
        <p:nvGraphicFramePr>
          <p:cNvPr id="144" name="Google Shape;144;p25"/>
          <p:cNvGraphicFramePr/>
          <p:nvPr/>
        </p:nvGraphicFramePr>
        <p:xfrm>
          <a:off x="311700" y="1017700"/>
          <a:ext cx="3000000" cy="3000000"/>
        </p:xfrm>
        <a:graphic>
          <a:graphicData uri="http://schemas.openxmlformats.org/drawingml/2006/table">
            <a:tbl>
              <a:tblPr>
                <a:noFill/>
                <a:tableStyleId>{A3BC4A35-9EC7-4718-BACE-769E47518BA5}</a:tableStyleId>
              </a:tblPr>
              <a:tblGrid>
                <a:gridCol w="3306825"/>
                <a:gridCol w="5213775"/>
              </a:tblGrid>
              <a:tr h="664600">
                <a:tc>
                  <a:txBody>
                    <a:bodyPr/>
                    <a:lstStyle/>
                    <a:p>
                      <a:pPr indent="0" lvl="0" marL="0" rtl="0" algn="ctr">
                        <a:lnSpc>
                          <a:spcPct val="115000"/>
                        </a:lnSpc>
                        <a:spcBef>
                          <a:spcPts val="1200"/>
                        </a:spcBef>
                        <a:spcAft>
                          <a:spcPts val="1200"/>
                        </a:spcAft>
                        <a:buClr>
                          <a:schemeClr val="dk1"/>
                        </a:buClr>
                        <a:buSzPts val="1100"/>
                        <a:buFont typeface="Arial"/>
                        <a:buNone/>
                      </a:pPr>
                      <a:r>
                        <a:rPr b="1" lang="en" sz="1800">
                          <a:solidFill>
                            <a:schemeClr val="dk1"/>
                          </a:solidFill>
                        </a:rPr>
                        <a:t>March 12, 2020</a:t>
                      </a:r>
                      <a:endParaRPr sz="1800"/>
                    </a:p>
                  </a:txBody>
                  <a:tcPr marT="91425" marB="91425" marR="91425" marL="91425" anchor="ctr"/>
                </a:tc>
                <a:tc>
                  <a:txBody>
                    <a:bodyPr/>
                    <a:lstStyle/>
                    <a:p>
                      <a:pPr indent="0" lvl="0" marL="0" rtl="0" algn="l">
                        <a:lnSpc>
                          <a:spcPct val="115000"/>
                        </a:lnSpc>
                        <a:spcBef>
                          <a:spcPts val="1200"/>
                        </a:spcBef>
                        <a:spcAft>
                          <a:spcPts val="1200"/>
                        </a:spcAft>
                        <a:buClr>
                          <a:schemeClr val="dk1"/>
                        </a:buClr>
                        <a:buSzPts val="1100"/>
                        <a:buFont typeface="Arial"/>
                        <a:buNone/>
                      </a:pPr>
                      <a:r>
                        <a:rPr lang="en" sz="1600">
                          <a:solidFill>
                            <a:schemeClr val="dk1"/>
                          </a:solidFill>
                        </a:rPr>
                        <a:t>Online and paper surveys and phone response begin</a:t>
                      </a:r>
                      <a:endParaRPr sz="1600"/>
                    </a:p>
                  </a:txBody>
                  <a:tcPr marT="91425" marB="91425" marR="91425" marL="91425"/>
                </a:tc>
              </a:tr>
              <a:tr h="1180950">
                <a:tc>
                  <a:txBody>
                    <a:bodyPr/>
                    <a:lstStyle/>
                    <a:p>
                      <a:pPr indent="0" lvl="0" marL="0" rtl="0" algn="ctr">
                        <a:lnSpc>
                          <a:spcPct val="115000"/>
                        </a:lnSpc>
                        <a:spcBef>
                          <a:spcPts val="1200"/>
                        </a:spcBef>
                        <a:spcAft>
                          <a:spcPts val="1200"/>
                        </a:spcAft>
                        <a:buClr>
                          <a:schemeClr val="dk1"/>
                        </a:buClr>
                        <a:buSzPts val="1100"/>
                        <a:buFont typeface="Arial"/>
                        <a:buNone/>
                      </a:pPr>
                      <a:r>
                        <a:rPr b="1" lang="en" sz="1800">
                          <a:solidFill>
                            <a:schemeClr val="dk1"/>
                          </a:solidFill>
                        </a:rPr>
                        <a:t>April 1, 2020 - Census Day!</a:t>
                      </a:r>
                      <a:endParaRPr sz="1800"/>
                    </a:p>
                  </a:txBody>
                  <a:tcPr marT="91425" marB="91425" marR="91425" marL="91425" anchor="ctr"/>
                </a:tc>
                <a:tc>
                  <a:txBody>
                    <a:bodyPr/>
                    <a:lstStyle/>
                    <a:p>
                      <a:pPr indent="0" lvl="0" marL="0" rtl="0" algn="l">
                        <a:lnSpc>
                          <a:spcPct val="115000"/>
                        </a:lnSpc>
                        <a:spcBef>
                          <a:spcPts val="1200"/>
                        </a:spcBef>
                        <a:spcAft>
                          <a:spcPts val="1200"/>
                        </a:spcAft>
                        <a:buClr>
                          <a:schemeClr val="dk1"/>
                        </a:buClr>
                        <a:buSzPts val="1100"/>
                        <a:buFont typeface="Arial"/>
                        <a:buNone/>
                      </a:pPr>
                      <a:r>
                        <a:rPr lang="en" sz="1600">
                          <a:solidFill>
                            <a:schemeClr val="dk1"/>
                          </a:solidFill>
                        </a:rPr>
                        <a:t>Your answers to the survey should reflect what your household will look like on this day (where you will be living and with who) </a:t>
                      </a:r>
                      <a:endParaRPr sz="1600"/>
                    </a:p>
                  </a:txBody>
                  <a:tcPr marT="91425" marB="91425" marR="91425" marL="91425"/>
                </a:tc>
              </a:tr>
              <a:tr h="381000">
                <a:tc>
                  <a:txBody>
                    <a:bodyPr/>
                    <a:lstStyle/>
                    <a:p>
                      <a:pPr indent="0" lvl="0" marL="0" rtl="0" algn="ctr">
                        <a:spcBef>
                          <a:spcPts val="0"/>
                        </a:spcBef>
                        <a:spcAft>
                          <a:spcPts val="0"/>
                        </a:spcAft>
                        <a:buNone/>
                      </a:pPr>
                      <a:r>
                        <a:rPr b="1" lang="en" sz="1800"/>
                        <a:t>April - May 2020</a:t>
                      </a:r>
                      <a:endParaRPr b="1" sz="1800"/>
                    </a:p>
                  </a:txBody>
                  <a:tcPr marT="91425" marB="91425" marR="91425" marL="91425" anchor="ctr"/>
                </a:tc>
                <a:tc>
                  <a:txBody>
                    <a:bodyPr/>
                    <a:lstStyle/>
                    <a:p>
                      <a:pPr indent="0" lvl="0" marL="0" rtl="0" algn="l">
                        <a:spcBef>
                          <a:spcPts val="0"/>
                        </a:spcBef>
                        <a:spcAft>
                          <a:spcPts val="0"/>
                        </a:spcAft>
                        <a:buNone/>
                      </a:pPr>
                      <a:r>
                        <a:rPr lang="en" sz="1600"/>
                        <a:t>If you haven’t responded yet - you will </a:t>
                      </a:r>
                      <a:r>
                        <a:rPr lang="en" sz="1600"/>
                        <a:t>receive</a:t>
                      </a:r>
                      <a:r>
                        <a:rPr lang="en" sz="1600"/>
                        <a:t> a reminder postcard and a paper survey</a:t>
                      </a:r>
                      <a:endParaRPr sz="1600"/>
                    </a:p>
                  </a:txBody>
                  <a:tcPr marT="91425" marB="91425" marR="91425" marL="91425"/>
                </a:tc>
              </a:tr>
              <a:tr h="396200">
                <a:tc>
                  <a:txBody>
                    <a:bodyPr/>
                    <a:lstStyle/>
                    <a:p>
                      <a:pPr indent="0" lvl="0" marL="0" rtl="0" algn="ctr">
                        <a:spcBef>
                          <a:spcPts val="0"/>
                        </a:spcBef>
                        <a:spcAft>
                          <a:spcPts val="0"/>
                        </a:spcAft>
                        <a:buNone/>
                      </a:pPr>
                      <a:r>
                        <a:rPr b="1" lang="en" sz="1800"/>
                        <a:t>May 13 - July 24, 2020</a:t>
                      </a:r>
                      <a:endParaRPr b="1" sz="1800"/>
                    </a:p>
                  </a:txBody>
                  <a:tcPr marT="91425" marB="91425" marR="91425" marL="91425" anchor="ctr"/>
                </a:tc>
                <a:tc>
                  <a:txBody>
                    <a:bodyPr/>
                    <a:lstStyle/>
                    <a:p>
                      <a:pPr indent="0" lvl="0" marL="0" rtl="0" algn="l">
                        <a:spcBef>
                          <a:spcPts val="0"/>
                        </a:spcBef>
                        <a:spcAft>
                          <a:spcPts val="0"/>
                        </a:spcAft>
                        <a:buNone/>
                      </a:pPr>
                      <a:r>
                        <a:rPr lang="en" sz="1600"/>
                        <a:t>The Census Bureau will visit homes that haven’t responded to the survey</a:t>
                      </a:r>
                      <a:endParaRPr sz="1600"/>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Census Questions</a:t>
            </a:r>
            <a:endParaRPr b="1"/>
          </a:p>
        </p:txBody>
      </p:sp>
      <p:sp>
        <p:nvSpPr>
          <p:cNvPr id="150" name="Google Shape;150;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lang="en">
                <a:solidFill>
                  <a:srgbClr val="000000"/>
                </a:solidFill>
              </a:rPr>
              <a:t>Name</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Date of birth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Number of people living or staying in your house on April 1, 2020</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Relationship of each person</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Whether home is rented or owned</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Sex</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Age</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Race</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Hispanic, Latino, or Spanish </a:t>
            </a:r>
            <a:r>
              <a:rPr lang="en">
                <a:solidFill>
                  <a:srgbClr val="000000"/>
                </a:solidFill>
              </a:rPr>
              <a:t>origin</a:t>
            </a:r>
            <a:r>
              <a:rPr lang="en">
                <a:solidFill>
                  <a:srgbClr val="000000"/>
                </a:solidFill>
              </a:rPr>
              <a:t> </a:t>
            </a:r>
            <a:endParaRPr>
              <a:solidFill>
                <a:srgbClr val="000000"/>
              </a:solidFill>
            </a:endParaRPr>
          </a:p>
          <a:p>
            <a:pPr indent="0" lvl="0" marL="0" rtl="0" algn="l">
              <a:spcBef>
                <a:spcPts val="1600"/>
              </a:spcBef>
              <a:spcAft>
                <a:spcPts val="1600"/>
              </a:spcAft>
              <a:buNone/>
            </a:pPr>
            <a:r>
              <a:rPr b="1" i="1" lang="en">
                <a:solidFill>
                  <a:srgbClr val="000000"/>
                </a:solidFill>
                <a:highlight>
                  <a:srgbClr val="CFE2F3"/>
                </a:highlight>
              </a:rPr>
              <a:t>The census will NOT include a question on citizenship. </a:t>
            </a:r>
            <a:endParaRPr b="1" i="1">
              <a:solidFill>
                <a:srgbClr val="000000"/>
              </a:solidFill>
              <a:highlight>
                <a:srgbClr val="CFE2F3"/>
              </a:highlight>
            </a:endParaRPr>
          </a:p>
        </p:txBody>
      </p:sp>
      <p:pic>
        <p:nvPicPr>
          <p:cNvPr id="151" name="Google Shape;151;p26"/>
          <p:cNvPicPr preferRelativeResize="0"/>
          <p:nvPr/>
        </p:nvPicPr>
        <p:blipFill>
          <a:blip r:embed="rId3">
            <a:alphaModFix/>
          </a:blip>
          <a:stretch>
            <a:fillRect/>
          </a:stretch>
        </p:blipFill>
        <p:spPr>
          <a:xfrm>
            <a:off x="4713585" y="118444"/>
            <a:ext cx="4305264" cy="1528750"/>
          </a:xfrm>
          <a:prstGeom prst="rect">
            <a:avLst/>
          </a:prstGeom>
          <a:noFill/>
          <a:ln>
            <a:noFill/>
          </a:ln>
        </p:spPr>
      </p:pic>
      <p:sp>
        <p:nvSpPr>
          <p:cNvPr id="152" name="Google Shape;152;p26"/>
          <p:cNvSpPr/>
          <p:nvPr/>
        </p:nvSpPr>
        <p:spPr>
          <a:xfrm>
            <a:off x="6557675" y="4054850"/>
            <a:ext cx="1176300" cy="775800"/>
          </a:xfrm>
          <a:prstGeom prst="lef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Languages are on the Census? </a:t>
            </a:r>
            <a:endParaRPr b="1"/>
          </a:p>
        </p:txBody>
      </p:sp>
      <p:sp>
        <p:nvSpPr>
          <p:cNvPr id="158" name="Google Shape;15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n" sz="2000">
                <a:solidFill>
                  <a:srgbClr val="000000"/>
                </a:solidFill>
              </a:rPr>
              <a:t>Paper Census Forms: </a:t>
            </a:r>
            <a:r>
              <a:rPr lang="en" sz="2000">
                <a:solidFill>
                  <a:srgbClr val="000000"/>
                </a:solidFill>
              </a:rPr>
              <a:t>English and Spanish</a:t>
            </a:r>
            <a:endParaRPr sz="2000">
              <a:solidFill>
                <a:srgbClr val="000000"/>
              </a:solidFill>
            </a:endParaRPr>
          </a:p>
          <a:p>
            <a:pPr indent="0" lvl="0" marL="0" rtl="0" algn="l">
              <a:spcBef>
                <a:spcPts val="1400"/>
              </a:spcBef>
              <a:spcAft>
                <a:spcPts val="0"/>
              </a:spcAft>
              <a:buNone/>
            </a:pPr>
            <a:r>
              <a:rPr b="1" lang="en" sz="2000">
                <a:solidFill>
                  <a:srgbClr val="000000"/>
                </a:solidFill>
              </a:rPr>
              <a:t>Online or by Phone: </a:t>
            </a:r>
            <a:r>
              <a:rPr lang="en" sz="2000">
                <a:solidFill>
                  <a:srgbClr val="000000"/>
                </a:solidFill>
              </a:rPr>
              <a:t>English, Spanish, Chinese (Mandarin, Cantonese), Vietnamese, Korean, Russian, Arabic, Tagalog, Polish, French, Haitian Creole, Portuguese, Japanese, Includes Telecommunication Device for the Deaf</a:t>
            </a:r>
            <a:endParaRPr b="1" sz="2000">
              <a:solidFill>
                <a:srgbClr val="000000"/>
              </a:solidFill>
            </a:endParaRPr>
          </a:p>
          <a:p>
            <a:pPr indent="0" lvl="0" marL="0" rtl="0" algn="l">
              <a:spcBef>
                <a:spcPts val="1400"/>
              </a:spcBef>
              <a:spcAft>
                <a:spcPts val="1400"/>
              </a:spcAft>
              <a:buNone/>
            </a:pPr>
            <a:r>
              <a:rPr b="1" lang="en" sz="2000">
                <a:solidFill>
                  <a:srgbClr val="000000"/>
                </a:solidFill>
              </a:rPr>
              <a:t>Video and printed guides - </a:t>
            </a:r>
            <a:r>
              <a:rPr lang="en" sz="2000">
                <a:solidFill>
                  <a:srgbClr val="000000"/>
                </a:solidFill>
              </a:rPr>
              <a:t>Available in 59 non-English languages</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Are my responses safe?</a:t>
            </a:r>
            <a:endParaRPr b="1"/>
          </a:p>
        </p:txBody>
      </p:sp>
      <p:sp>
        <p:nvSpPr>
          <p:cNvPr id="164" name="Google Shape;164;p28"/>
          <p:cNvSpPr txBox="1"/>
          <p:nvPr>
            <p:ph idx="1" type="body"/>
          </p:nvPr>
        </p:nvSpPr>
        <p:spPr>
          <a:xfrm>
            <a:off x="311700" y="1133875"/>
            <a:ext cx="7986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u="sng">
                <a:solidFill>
                  <a:srgbClr val="000000"/>
                </a:solidFill>
              </a:rPr>
              <a:t>Yes! </a:t>
            </a:r>
            <a:endParaRPr sz="2000">
              <a:solidFill>
                <a:srgbClr val="000000"/>
              </a:solidFill>
            </a:endParaRPr>
          </a:p>
          <a:p>
            <a:pPr indent="-361950" lvl="0" marL="457200" rtl="0" algn="l">
              <a:spcBef>
                <a:spcPts val="1600"/>
              </a:spcBef>
              <a:spcAft>
                <a:spcPts val="0"/>
              </a:spcAft>
              <a:buClr>
                <a:srgbClr val="000000"/>
              </a:buClr>
              <a:buSzPts val="2100"/>
              <a:buChar char="●"/>
            </a:pPr>
            <a:r>
              <a:rPr lang="en" sz="2100">
                <a:solidFill>
                  <a:srgbClr val="000000"/>
                </a:solidFill>
              </a:rPr>
              <a:t>Your information is legally protected by the United States </a:t>
            </a:r>
            <a:r>
              <a:rPr lang="en" sz="2100">
                <a:solidFill>
                  <a:srgbClr val="000000"/>
                </a:solidFill>
              </a:rPr>
              <a:t>Constitution</a:t>
            </a:r>
            <a:r>
              <a:rPr lang="en" sz="2100">
                <a:solidFill>
                  <a:srgbClr val="000000"/>
                </a:solidFill>
              </a:rPr>
              <a:t>. </a:t>
            </a:r>
            <a:endParaRPr sz="2100">
              <a:solidFill>
                <a:srgbClr val="000000"/>
              </a:solidFill>
            </a:endParaRPr>
          </a:p>
          <a:p>
            <a:pPr indent="-361950" lvl="0" marL="457200" rtl="0" algn="l">
              <a:spcBef>
                <a:spcPts val="1600"/>
              </a:spcBef>
              <a:spcAft>
                <a:spcPts val="0"/>
              </a:spcAft>
              <a:buClr>
                <a:srgbClr val="000000"/>
              </a:buClr>
              <a:buSzPts val="2100"/>
              <a:buChar char="●"/>
            </a:pPr>
            <a:r>
              <a:rPr lang="en" sz="2100">
                <a:solidFill>
                  <a:srgbClr val="000000"/>
                </a:solidFill>
              </a:rPr>
              <a:t>Personal information can’t be shared with any court, government agency, law enforcement or Immigration and Customs Enforcement (ICE).</a:t>
            </a:r>
            <a:endParaRPr sz="2100">
              <a:solidFill>
                <a:srgbClr val="000000"/>
              </a:solidFill>
            </a:endParaRPr>
          </a:p>
          <a:p>
            <a:pPr indent="0" lvl="0" marL="0" rtl="0" algn="l">
              <a:spcBef>
                <a:spcPts val="1600"/>
              </a:spcBef>
              <a:spcAft>
                <a:spcPts val="1600"/>
              </a:spcAft>
              <a:buNone/>
            </a:pPr>
            <a:r>
              <a:t/>
            </a:r>
            <a:endParaRPr/>
          </a:p>
        </p:txBody>
      </p:sp>
      <p:pic>
        <p:nvPicPr>
          <p:cNvPr descr="Image result for lock clipart" id="165" name="Google Shape;165;p28"/>
          <p:cNvPicPr preferRelativeResize="0"/>
          <p:nvPr/>
        </p:nvPicPr>
        <p:blipFill rotWithShape="1">
          <a:blip r:embed="rId3">
            <a:alphaModFix/>
          </a:blip>
          <a:srcRect b="0" l="21875" r="21232" t="0"/>
          <a:stretch/>
        </p:blipFill>
        <p:spPr>
          <a:xfrm>
            <a:off x="7640675" y="0"/>
            <a:ext cx="1397550" cy="1839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The Census Bureau will </a:t>
            </a:r>
            <a:r>
              <a:rPr b="1" i="1" lang="en"/>
              <a:t>never </a:t>
            </a:r>
            <a:r>
              <a:rPr b="1" lang="en"/>
              <a:t>ask for: </a:t>
            </a:r>
            <a:endParaRPr b="1"/>
          </a:p>
        </p:txBody>
      </p:sp>
      <p:sp>
        <p:nvSpPr>
          <p:cNvPr id="171" name="Google Shape;171;p29"/>
          <p:cNvSpPr txBox="1"/>
          <p:nvPr>
            <p:ph idx="1" type="body"/>
          </p:nvPr>
        </p:nvSpPr>
        <p:spPr>
          <a:xfrm>
            <a:off x="311700" y="113592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Char char="●"/>
            </a:pPr>
            <a:r>
              <a:rPr lang="en" sz="2200">
                <a:solidFill>
                  <a:srgbClr val="000000"/>
                </a:solidFill>
              </a:rPr>
              <a:t>Social Security number </a:t>
            </a:r>
            <a:endParaRPr sz="2200">
              <a:solidFill>
                <a:srgbClr val="000000"/>
              </a:solidFill>
            </a:endParaRPr>
          </a:p>
          <a:p>
            <a:pPr indent="-368300" lvl="0" marL="457200" rtl="0" algn="l">
              <a:spcBef>
                <a:spcPts val="1600"/>
              </a:spcBef>
              <a:spcAft>
                <a:spcPts val="0"/>
              </a:spcAft>
              <a:buClr>
                <a:srgbClr val="000000"/>
              </a:buClr>
              <a:buSzPts val="2200"/>
              <a:buChar char="●"/>
            </a:pPr>
            <a:r>
              <a:rPr lang="en" sz="2200">
                <a:solidFill>
                  <a:srgbClr val="000000"/>
                </a:solidFill>
              </a:rPr>
              <a:t>Bank or credit card account numbers</a:t>
            </a:r>
            <a:endParaRPr sz="2200">
              <a:solidFill>
                <a:srgbClr val="000000"/>
              </a:solidFill>
            </a:endParaRPr>
          </a:p>
          <a:p>
            <a:pPr indent="-368300" lvl="0" marL="457200" rtl="0" algn="l">
              <a:spcBef>
                <a:spcPts val="1600"/>
              </a:spcBef>
              <a:spcAft>
                <a:spcPts val="0"/>
              </a:spcAft>
              <a:buClr>
                <a:srgbClr val="000000"/>
              </a:buClr>
              <a:buSzPts val="2200"/>
              <a:buChar char="●"/>
            </a:pPr>
            <a:r>
              <a:rPr lang="en" sz="2200">
                <a:solidFill>
                  <a:srgbClr val="000000"/>
                </a:solidFill>
              </a:rPr>
              <a:t>Money or donations</a:t>
            </a:r>
            <a:endParaRPr sz="2200">
              <a:solidFill>
                <a:srgbClr val="000000"/>
              </a:solidFill>
            </a:endParaRPr>
          </a:p>
          <a:p>
            <a:pPr indent="-368300" lvl="0" marL="457200" rtl="0" algn="l">
              <a:spcBef>
                <a:spcPts val="1600"/>
              </a:spcBef>
              <a:spcAft>
                <a:spcPts val="0"/>
              </a:spcAft>
              <a:buClr>
                <a:srgbClr val="000000"/>
              </a:buClr>
              <a:buSzPts val="2200"/>
              <a:buChar char="●"/>
            </a:pPr>
            <a:r>
              <a:rPr lang="en" sz="2200">
                <a:solidFill>
                  <a:srgbClr val="000000"/>
                </a:solidFill>
              </a:rPr>
              <a:t>Anything on behalf of a political party</a:t>
            </a:r>
            <a:endParaRPr sz="2200">
              <a:solidFill>
                <a:srgbClr val="000000"/>
              </a:solidFill>
            </a:endParaRPr>
          </a:p>
          <a:p>
            <a:pPr indent="-368300" lvl="0" marL="457200" rtl="0" algn="l">
              <a:spcBef>
                <a:spcPts val="1600"/>
              </a:spcBef>
              <a:spcAft>
                <a:spcPts val="0"/>
              </a:spcAft>
              <a:buClr>
                <a:srgbClr val="000000"/>
              </a:buClr>
              <a:buSzPts val="2200"/>
              <a:buChar char="●"/>
            </a:pPr>
            <a:r>
              <a:rPr lang="en" sz="2200">
                <a:solidFill>
                  <a:srgbClr val="000000"/>
                </a:solidFill>
              </a:rPr>
              <a:t>Any personal passwords</a:t>
            </a:r>
            <a:endParaRPr sz="2200">
              <a:solidFill>
                <a:srgbClr val="000000"/>
              </a:solidFill>
            </a:endParaRPr>
          </a:p>
          <a:p>
            <a:pPr indent="-368300" lvl="0" marL="457200" rtl="0" algn="l">
              <a:spcBef>
                <a:spcPts val="1600"/>
              </a:spcBef>
              <a:spcAft>
                <a:spcPts val="1600"/>
              </a:spcAft>
              <a:buClr>
                <a:srgbClr val="000000"/>
              </a:buClr>
              <a:buSzPts val="2200"/>
              <a:buChar char="●"/>
            </a:pPr>
            <a:r>
              <a:rPr lang="en" sz="2200">
                <a:solidFill>
                  <a:srgbClr val="000000"/>
                </a:solidFill>
              </a:rPr>
              <a:t>Your mother’s maiden name </a:t>
            </a:r>
            <a:endParaRPr sz="2200">
              <a:solidFill>
                <a:srgbClr val="000000"/>
              </a:solidFill>
            </a:endParaRPr>
          </a:p>
        </p:txBody>
      </p:sp>
      <p:pic>
        <p:nvPicPr>
          <p:cNvPr descr="Image result for be smart" id="172" name="Google Shape;172;p29"/>
          <p:cNvPicPr preferRelativeResize="0"/>
          <p:nvPr/>
        </p:nvPicPr>
        <p:blipFill>
          <a:blip r:embed="rId3">
            <a:alphaModFix/>
          </a:blip>
          <a:stretch>
            <a:fillRect/>
          </a:stretch>
        </p:blipFill>
        <p:spPr>
          <a:xfrm>
            <a:off x="5633650" y="3329586"/>
            <a:ext cx="3277450" cy="16233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277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t>Call to Action! </a:t>
            </a:r>
            <a:endParaRPr b="1" sz="2900"/>
          </a:p>
        </p:txBody>
      </p:sp>
      <p:sp>
        <p:nvSpPr>
          <p:cNvPr id="178" name="Google Shape;178;p30"/>
          <p:cNvSpPr txBox="1"/>
          <p:nvPr>
            <p:ph idx="1" type="body"/>
          </p:nvPr>
        </p:nvSpPr>
        <p:spPr>
          <a:xfrm>
            <a:off x="311700" y="917675"/>
            <a:ext cx="7914900" cy="2736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i="1" lang="en" sz="2000">
                <a:solidFill>
                  <a:schemeClr val="dk1"/>
                </a:solidFill>
              </a:rPr>
              <a:t>People are counting on you not to participate in the census. </a:t>
            </a:r>
            <a:r>
              <a:rPr lang="en" sz="2000">
                <a:solidFill>
                  <a:schemeClr val="dk1"/>
                </a:solidFill>
              </a:rPr>
              <a:t>Filling out the census is a way to stand up and say no to discrimination</a:t>
            </a:r>
            <a:endParaRPr sz="2000">
              <a:solidFill>
                <a:schemeClr val="dk1"/>
              </a:solidFill>
            </a:endParaRPr>
          </a:p>
          <a:p>
            <a:pPr indent="-355600" lvl="0" marL="457200" rtl="0" algn="l">
              <a:spcBef>
                <a:spcPts val="0"/>
              </a:spcBef>
              <a:spcAft>
                <a:spcPts val="0"/>
              </a:spcAft>
              <a:buClr>
                <a:srgbClr val="000000"/>
              </a:buClr>
              <a:buSzPts val="2000"/>
              <a:buChar char="●"/>
            </a:pPr>
            <a:r>
              <a:rPr lang="en" sz="2000">
                <a:solidFill>
                  <a:srgbClr val="000000"/>
                </a:solidFill>
                <a:highlight>
                  <a:srgbClr val="FFFFFF"/>
                </a:highlight>
              </a:rPr>
              <a:t>Encourage family, friends, and neighbors to complete the census </a:t>
            </a:r>
            <a:endParaRPr b="1" sz="2000">
              <a:solidFill>
                <a:schemeClr val="dk1"/>
              </a:solidFill>
            </a:endParaRPr>
          </a:p>
          <a:p>
            <a:pPr indent="-355600" lvl="0" marL="457200" rtl="0" algn="l">
              <a:spcBef>
                <a:spcPts val="0"/>
              </a:spcBef>
              <a:spcAft>
                <a:spcPts val="0"/>
              </a:spcAft>
              <a:buClr>
                <a:srgbClr val="000000"/>
              </a:buClr>
              <a:buSzPts val="2000"/>
              <a:buChar char="●"/>
            </a:pPr>
            <a:r>
              <a:rPr lang="en" sz="2000">
                <a:solidFill>
                  <a:srgbClr val="000000"/>
                </a:solidFill>
              </a:rPr>
              <a:t>Share accurate and </a:t>
            </a:r>
            <a:r>
              <a:rPr lang="en" sz="2000">
                <a:solidFill>
                  <a:srgbClr val="000000"/>
                </a:solidFill>
              </a:rPr>
              <a:t>reliable</a:t>
            </a:r>
            <a:r>
              <a:rPr lang="en" sz="2000">
                <a:solidFill>
                  <a:srgbClr val="000000"/>
                </a:solidFill>
              </a:rPr>
              <a:t> </a:t>
            </a:r>
            <a:r>
              <a:rPr lang="en" sz="2000">
                <a:solidFill>
                  <a:srgbClr val="000000"/>
                </a:solidFill>
              </a:rPr>
              <a:t>information about                          the census on social media</a:t>
            </a:r>
            <a:endParaRPr sz="2000">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179" name="Google Shape;179;p30"/>
          <p:cNvPicPr preferRelativeResize="0"/>
          <p:nvPr/>
        </p:nvPicPr>
        <p:blipFill>
          <a:blip r:embed="rId3">
            <a:alphaModFix/>
          </a:blip>
          <a:stretch>
            <a:fillRect/>
          </a:stretch>
        </p:blipFill>
        <p:spPr>
          <a:xfrm>
            <a:off x="6244775" y="3021600"/>
            <a:ext cx="2899225" cy="2121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72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Census Bureau is </a:t>
            </a:r>
            <a:r>
              <a:rPr b="1" lang="en"/>
              <a:t>hiring</a:t>
            </a:r>
            <a:r>
              <a:rPr b="1" lang="en"/>
              <a:t>! </a:t>
            </a:r>
            <a:endParaRPr b="1"/>
          </a:p>
        </p:txBody>
      </p:sp>
      <p:sp>
        <p:nvSpPr>
          <p:cNvPr id="185" name="Google Shape;185;p31"/>
          <p:cNvSpPr txBox="1"/>
          <p:nvPr>
            <p:ph idx="1" type="body"/>
          </p:nvPr>
        </p:nvSpPr>
        <p:spPr>
          <a:xfrm>
            <a:off x="311700" y="1152475"/>
            <a:ext cx="8520600" cy="36924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chemeClr val="dk1"/>
              </a:buClr>
              <a:buSzPts val="1800"/>
              <a:buChar char="●"/>
            </a:pPr>
            <a:r>
              <a:rPr b="1" lang="en">
                <a:solidFill>
                  <a:schemeClr val="dk1"/>
                </a:solidFill>
              </a:rPr>
              <a:t>Flexible Hours </a:t>
            </a:r>
            <a:endParaRPr b="1">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Pay begins at $17.00 per hour</a:t>
            </a:r>
            <a:endParaRPr b="1">
              <a:solidFill>
                <a:schemeClr val="dk1"/>
              </a:solidFill>
            </a:endParaRPr>
          </a:p>
          <a:p>
            <a:pPr indent="0" lvl="0" marL="0" rtl="0" algn="l">
              <a:spcBef>
                <a:spcPts val="1200"/>
              </a:spcBef>
              <a:spcAft>
                <a:spcPts val="0"/>
              </a:spcAft>
              <a:buNone/>
            </a:pPr>
            <a:r>
              <a:rPr b="1" lang="en">
                <a:solidFill>
                  <a:schemeClr val="dk1"/>
                </a:solidFill>
              </a:rPr>
              <a:t>Duties and Timeline</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Census takers will go door-to-door to collect responses in person from households, nursing homes and dorms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Applicants will be notified in January or February, job begins in March</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a:solidFill>
                  <a:schemeClr val="dk1"/>
                </a:solidFill>
              </a:rPr>
              <a:t>Looking for applicants who are bilingual in English and other languages spoken within their communities</a:t>
            </a:r>
            <a:endParaRPr sz="1600">
              <a:solidFill>
                <a:schemeClr val="dk1"/>
              </a:solidFill>
            </a:endParaRPr>
          </a:p>
          <a:p>
            <a:pPr indent="0" lvl="0" marL="0" rtl="0" algn="ctr">
              <a:spcBef>
                <a:spcPts val="1200"/>
              </a:spcBef>
              <a:spcAft>
                <a:spcPts val="0"/>
              </a:spcAft>
              <a:buClr>
                <a:schemeClr val="dk1"/>
              </a:buClr>
              <a:buSzPts val="1100"/>
              <a:buFont typeface="Arial"/>
              <a:buNone/>
            </a:pPr>
            <a:r>
              <a:rPr b="1" lang="en" sz="1900">
                <a:solidFill>
                  <a:srgbClr val="000000"/>
                </a:solidFill>
                <a:highlight>
                  <a:srgbClr val="FFFF00"/>
                </a:highlight>
              </a:rPr>
              <a:t>APPLY NOW at</a:t>
            </a:r>
            <a:r>
              <a:rPr b="1" lang="en" sz="1900">
                <a:solidFill>
                  <a:srgbClr val="000000"/>
                </a:solidFill>
                <a:highlight>
                  <a:srgbClr val="FFFF00"/>
                </a:highlight>
                <a:uFill>
                  <a:noFill/>
                </a:uFill>
                <a:hlinkClick r:id="rId3"/>
              </a:rPr>
              <a:t> </a:t>
            </a:r>
            <a:r>
              <a:rPr b="1" lang="en" sz="1900" u="sng">
                <a:solidFill>
                  <a:srgbClr val="000000"/>
                </a:solidFill>
                <a:highlight>
                  <a:srgbClr val="FFFF00"/>
                </a:highlight>
                <a:hlinkClick r:id="rId4"/>
              </a:rPr>
              <a:t>2020census.gov/jobs</a:t>
            </a:r>
            <a:endParaRPr b="1" sz="1900" u="sng">
              <a:solidFill>
                <a:srgbClr val="000000"/>
              </a:solidFill>
              <a:highlight>
                <a:srgbClr val="FFFF00"/>
              </a:highlight>
            </a:endParaRPr>
          </a:p>
          <a:p>
            <a:pPr indent="0" lvl="0" marL="0" rtl="0" algn="l">
              <a:spcBef>
                <a:spcPts val="1200"/>
              </a:spcBef>
              <a:spcAft>
                <a:spcPts val="1600"/>
              </a:spcAft>
              <a:buNone/>
            </a:pPr>
            <a:r>
              <a:t/>
            </a:r>
            <a:endParaRPr/>
          </a:p>
        </p:txBody>
      </p:sp>
      <p:pic>
        <p:nvPicPr>
          <p:cNvPr id="186" name="Google Shape;186;p31"/>
          <p:cNvPicPr preferRelativeResize="0"/>
          <p:nvPr/>
        </p:nvPicPr>
        <p:blipFill>
          <a:blip r:embed="rId5">
            <a:alphaModFix/>
          </a:blip>
          <a:stretch>
            <a:fillRect/>
          </a:stretch>
        </p:blipFill>
        <p:spPr>
          <a:xfrm>
            <a:off x="5043950" y="0"/>
            <a:ext cx="4100050" cy="2455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1020463" y="409450"/>
            <a:ext cx="7103100" cy="234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600">
                <a:solidFill>
                  <a:srgbClr val="000000"/>
                </a:solidFill>
              </a:rPr>
              <a:t>Everyone counts equally</a:t>
            </a:r>
            <a:r>
              <a:rPr lang="en" sz="3600">
                <a:solidFill>
                  <a:srgbClr val="000000"/>
                </a:solidFill>
              </a:rPr>
              <a:t> in the Census- regardless of immigration status, income, age, race, or ability.</a:t>
            </a:r>
            <a:endParaRPr sz="3600">
              <a:solidFill>
                <a:srgbClr val="000000"/>
              </a:solidFill>
            </a:endParaRPr>
          </a:p>
          <a:p>
            <a:pPr indent="0" lvl="0" marL="0" rtl="0" algn="ctr">
              <a:spcBef>
                <a:spcPts val="1600"/>
              </a:spcBef>
              <a:spcAft>
                <a:spcPts val="1600"/>
              </a:spcAft>
              <a:buNone/>
            </a:pPr>
            <a:r>
              <a:t/>
            </a:r>
            <a:endParaRPr sz="2500">
              <a:solidFill>
                <a:srgbClr val="000000"/>
              </a:solidFill>
            </a:endParaRPr>
          </a:p>
        </p:txBody>
      </p:sp>
      <p:pic>
        <p:nvPicPr>
          <p:cNvPr id="61" name="Google Shape;61;p14"/>
          <p:cNvPicPr preferRelativeResize="0"/>
          <p:nvPr/>
        </p:nvPicPr>
        <p:blipFill>
          <a:blip r:embed="rId3">
            <a:alphaModFix/>
          </a:blip>
          <a:stretch>
            <a:fillRect/>
          </a:stretch>
        </p:blipFill>
        <p:spPr>
          <a:xfrm>
            <a:off x="1911575" y="3217750"/>
            <a:ext cx="5320875" cy="1925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2"/>
          <p:cNvSpPr txBox="1"/>
          <p:nvPr>
            <p:ph type="ctrTitle"/>
          </p:nvPr>
        </p:nvSpPr>
        <p:spPr>
          <a:xfrm>
            <a:off x="311700" y="1296125"/>
            <a:ext cx="8520600" cy="13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Questions?</a:t>
            </a:r>
            <a:endParaRPr b="1"/>
          </a:p>
        </p:txBody>
      </p:sp>
      <p:pic>
        <p:nvPicPr>
          <p:cNvPr id="192" name="Google Shape;192;p32"/>
          <p:cNvPicPr preferRelativeResize="0"/>
          <p:nvPr/>
        </p:nvPicPr>
        <p:blipFill rotWithShape="1">
          <a:blip r:embed="rId3">
            <a:alphaModFix/>
          </a:blip>
          <a:srcRect b="0" l="4649" r="9572" t="0"/>
          <a:stretch/>
        </p:blipFill>
        <p:spPr>
          <a:xfrm>
            <a:off x="3483605" y="337725"/>
            <a:ext cx="2176807" cy="1089027"/>
          </a:xfrm>
          <a:prstGeom prst="rect">
            <a:avLst/>
          </a:prstGeom>
          <a:noFill/>
          <a:ln>
            <a:noFill/>
          </a:ln>
        </p:spPr>
      </p:pic>
      <p:sp>
        <p:nvSpPr>
          <p:cNvPr id="193" name="Google Shape;193;p32"/>
          <p:cNvSpPr txBox="1"/>
          <p:nvPr/>
        </p:nvSpPr>
        <p:spPr>
          <a:xfrm>
            <a:off x="999150" y="3016000"/>
            <a:ext cx="7145700" cy="15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Visit </a:t>
            </a:r>
            <a:r>
              <a:rPr b="1" lang="en" sz="2400" u="sng">
                <a:hlinkClick r:id="rId4"/>
              </a:rPr>
              <a:t>www.slc.gov/census</a:t>
            </a:r>
            <a:r>
              <a:rPr lang="en" sz="2400"/>
              <a:t> or </a:t>
            </a:r>
            <a:r>
              <a:rPr b="1" lang="en" sz="2400" u="sng">
                <a:hlinkClick r:id="rId5"/>
              </a:rPr>
              <a:t>www.slc.gov/censo</a:t>
            </a:r>
            <a:r>
              <a:rPr lang="en" sz="2400"/>
              <a:t> for more information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rPr lang="en" sz="2400"/>
              <a:t>Email </a:t>
            </a:r>
            <a:r>
              <a:rPr b="1" lang="en" sz="2400" u="sng">
                <a:hlinkClick r:id="rId6"/>
              </a:rPr>
              <a:t>census2020@slcgov.com</a:t>
            </a:r>
            <a:r>
              <a:rPr b="1" lang="en" sz="2400">
                <a:solidFill>
                  <a:srgbClr val="2D5466"/>
                </a:solidFill>
              </a:rPr>
              <a:t> </a:t>
            </a:r>
            <a:r>
              <a:rPr lang="en" sz="2400"/>
              <a:t>with questions</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References </a:t>
            </a:r>
            <a:endParaRPr b="1"/>
          </a:p>
        </p:txBody>
      </p:sp>
      <p:sp>
        <p:nvSpPr>
          <p:cNvPr id="199" name="Google Shape;199;p33"/>
          <p:cNvSpPr txBox="1"/>
          <p:nvPr>
            <p:ph idx="1" type="body"/>
          </p:nvPr>
        </p:nvSpPr>
        <p:spPr>
          <a:xfrm>
            <a:off x="311700" y="1152475"/>
            <a:ext cx="8648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Share accurate information from the following sources: </a:t>
            </a:r>
            <a:endParaRPr sz="2000">
              <a:solidFill>
                <a:srgbClr val="000000"/>
              </a:solidFill>
            </a:endParaRPr>
          </a:p>
          <a:p>
            <a:pPr indent="-355600" lvl="0" marL="457200" rtl="0" algn="l">
              <a:spcBef>
                <a:spcPts val="1600"/>
              </a:spcBef>
              <a:spcAft>
                <a:spcPts val="0"/>
              </a:spcAft>
              <a:buClr>
                <a:srgbClr val="000000"/>
              </a:buClr>
              <a:buSzPts val="2000"/>
              <a:buChar char="●"/>
            </a:pPr>
            <a:r>
              <a:rPr lang="en" sz="2000">
                <a:solidFill>
                  <a:srgbClr val="000000"/>
                </a:solidFill>
              </a:rPr>
              <a:t>U.S. Census Bureau </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NALEO (National Association of Latino Elected and Appointed Officials)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Asian Americans Advancing Justice</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Count Us In 2020</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Salt Lake City</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Salt Lake County</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State of Utah </a:t>
            </a:r>
            <a:endParaRPr sz="2000">
              <a:solidFill>
                <a:srgbClr val="000000"/>
              </a:solidFill>
            </a:endParaRPr>
          </a:p>
          <a:p>
            <a:pPr indent="-355600" lvl="0" marL="457200" rtl="0" algn="l">
              <a:spcBef>
                <a:spcPts val="0"/>
              </a:spcBef>
              <a:spcAft>
                <a:spcPts val="0"/>
              </a:spcAft>
              <a:buClr>
                <a:schemeClr val="dk1"/>
              </a:buClr>
              <a:buSzPts val="2000"/>
              <a:buChar char="●"/>
            </a:pPr>
            <a:r>
              <a:rPr lang="en" sz="2000">
                <a:solidFill>
                  <a:srgbClr val="000000"/>
                </a:solidFill>
              </a:rPr>
              <a:t>Kem C. Gardner Institute</a:t>
            </a:r>
            <a:r>
              <a:rPr lang="en" sz="2000">
                <a:solidFill>
                  <a:schemeClr val="dk1"/>
                </a:solidFill>
              </a:rPr>
              <a:t> </a:t>
            </a:r>
            <a:endParaRPr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idx="1" type="body"/>
          </p:nvPr>
        </p:nvSpPr>
        <p:spPr>
          <a:xfrm>
            <a:off x="311700" y="1881225"/>
            <a:ext cx="8520600" cy="3416400"/>
          </a:xfrm>
          <a:prstGeom prst="rect">
            <a:avLst/>
          </a:prstGeom>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Clr>
                <a:srgbClr val="000000"/>
              </a:buClr>
              <a:buSzPts val="2500"/>
              <a:buChar char="●"/>
            </a:pPr>
            <a:r>
              <a:rPr lang="en" sz="2500">
                <a:solidFill>
                  <a:schemeClr val="dk1"/>
                </a:solidFill>
              </a:rPr>
              <a:t>SLC Counts is working in partnership with the Census Bureau to ensure all residents are counted in the 2020 Census</a:t>
            </a:r>
            <a:endParaRPr sz="2500">
              <a:solidFill>
                <a:schemeClr val="dk1"/>
              </a:solidFill>
            </a:endParaRPr>
          </a:p>
          <a:p>
            <a:pPr indent="-387350" lvl="0" marL="457200" rtl="0" algn="l">
              <a:lnSpc>
                <a:spcPct val="115000"/>
              </a:lnSpc>
              <a:spcBef>
                <a:spcPts val="0"/>
              </a:spcBef>
              <a:spcAft>
                <a:spcPts val="0"/>
              </a:spcAft>
              <a:buClr>
                <a:srgbClr val="000000"/>
              </a:buClr>
              <a:buSzPts val="2500"/>
              <a:buChar char="●"/>
            </a:pPr>
            <a:r>
              <a:rPr lang="en" sz="2500">
                <a:solidFill>
                  <a:schemeClr val="dk1"/>
                </a:solidFill>
              </a:rPr>
              <a:t>SLC Counts is not in charge of conducting the census or hiring for census jobs.</a:t>
            </a:r>
            <a:endParaRPr sz="2500">
              <a:solidFill>
                <a:srgbClr val="000000"/>
              </a:solidFill>
            </a:endParaRPr>
          </a:p>
          <a:p>
            <a:pPr indent="0" lvl="0" marL="457200" rtl="0" algn="l">
              <a:spcBef>
                <a:spcPts val="0"/>
              </a:spcBef>
              <a:spcAft>
                <a:spcPts val="1600"/>
              </a:spcAft>
              <a:buNone/>
            </a:pPr>
            <a:r>
              <a:t/>
            </a:r>
            <a:endParaRPr>
              <a:solidFill>
                <a:srgbClr val="000000"/>
              </a:solidFill>
            </a:endParaRPr>
          </a:p>
        </p:txBody>
      </p:sp>
      <p:pic>
        <p:nvPicPr>
          <p:cNvPr id="67" name="Google Shape;67;p15"/>
          <p:cNvPicPr preferRelativeResize="0"/>
          <p:nvPr/>
        </p:nvPicPr>
        <p:blipFill rotWithShape="1">
          <a:blip r:embed="rId3">
            <a:alphaModFix/>
          </a:blip>
          <a:srcRect b="0" l="4649" r="9572" t="0"/>
          <a:stretch/>
        </p:blipFill>
        <p:spPr>
          <a:xfrm>
            <a:off x="385625" y="286625"/>
            <a:ext cx="3398499" cy="17002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is the Census?</a:t>
            </a:r>
            <a:endParaRPr b="1"/>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0000"/>
              </a:buClr>
              <a:buSzPts val="2000"/>
              <a:buChar char="●"/>
            </a:pPr>
            <a:r>
              <a:rPr lang="en" sz="2000">
                <a:solidFill>
                  <a:srgbClr val="000000"/>
                </a:solidFill>
              </a:rPr>
              <a:t>The United States Census is a national survey conducted by the U.S. Census Bureau every 10 years to count the population. </a:t>
            </a:r>
            <a:endParaRPr sz="2000">
              <a:solidFill>
                <a:srgbClr val="000000"/>
              </a:solidFill>
            </a:endParaRPr>
          </a:p>
          <a:p>
            <a:pPr indent="0" lvl="0" marL="457200" rtl="0" algn="l">
              <a:lnSpc>
                <a:spcPct val="115000"/>
              </a:lnSpc>
              <a:spcBef>
                <a:spcPts val="0"/>
              </a:spcBef>
              <a:spcAft>
                <a:spcPts val="0"/>
              </a:spcAft>
              <a:buNone/>
            </a:pPr>
            <a:r>
              <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b="1" lang="en" sz="2000">
                <a:solidFill>
                  <a:srgbClr val="000000"/>
                </a:solidFill>
              </a:rPr>
              <a:t>I</a:t>
            </a:r>
            <a:r>
              <a:rPr b="1" lang="en" sz="2000">
                <a:solidFill>
                  <a:srgbClr val="000000"/>
                </a:solidFill>
              </a:rPr>
              <a:t>t is your right and civic duty </a:t>
            </a:r>
            <a:r>
              <a:rPr lang="en" sz="2000">
                <a:solidFill>
                  <a:srgbClr val="000000"/>
                </a:solidFill>
              </a:rPr>
              <a:t>to</a:t>
            </a:r>
            <a:r>
              <a:rPr b="1" lang="en" sz="2000">
                <a:solidFill>
                  <a:srgbClr val="000000"/>
                </a:solidFill>
              </a:rPr>
              <a:t> </a:t>
            </a:r>
            <a:r>
              <a:rPr lang="en" sz="2000">
                <a:solidFill>
                  <a:schemeClr val="dk1"/>
                </a:solidFill>
              </a:rPr>
              <a:t>participation in the census.</a:t>
            </a:r>
            <a:endParaRPr sz="2000">
              <a:solidFill>
                <a:schemeClr val="dk1"/>
              </a:solidFill>
            </a:endParaRPr>
          </a:p>
          <a:p>
            <a:pPr indent="0" lvl="0" marL="457200" rtl="0" algn="l">
              <a:lnSpc>
                <a:spcPct val="115000"/>
              </a:lnSpc>
              <a:spcBef>
                <a:spcPts val="0"/>
              </a:spcBef>
              <a:spcAft>
                <a:spcPts val="0"/>
              </a:spcAft>
              <a:buNone/>
            </a:pPr>
            <a:r>
              <a:t/>
            </a:r>
            <a:endParaRPr sz="2000">
              <a:solidFill>
                <a:schemeClr val="dk1"/>
              </a:solidFill>
            </a:endParaRPr>
          </a:p>
          <a:p>
            <a:pPr indent="-355600" lvl="0" marL="457200" rtl="0" algn="l">
              <a:lnSpc>
                <a:spcPct val="115000"/>
              </a:lnSpc>
              <a:spcBef>
                <a:spcPts val="0"/>
              </a:spcBef>
              <a:spcAft>
                <a:spcPts val="0"/>
              </a:spcAft>
              <a:buClr>
                <a:srgbClr val="000000"/>
              </a:buClr>
              <a:buSzPts val="2000"/>
              <a:buChar char="●"/>
            </a:pPr>
            <a:r>
              <a:rPr lang="en" sz="2000">
                <a:solidFill>
                  <a:schemeClr val="dk1"/>
                </a:solidFill>
              </a:rPr>
              <a:t>It is also required by law.</a:t>
            </a:r>
            <a:endParaRPr b="1" sz="2000">
              <a:solidFill>
                <a:srgbClr val="000000"/>
              </a:solidFill>
            </a:endParaRPr>
          </a:p>
        </p:txBody>
      </p:sp>
      <p:pic>
        <p:nvPicPr>
          <p:cNvPr id="74" name="Google Shape;74;p16"/>
          <p:cNvPicPr preferRelativeResize="0"/>
          <p:nvPr/>
        </p:nvPicPr>
        <p:blipFill>
          <a:blip r:embed="rId3">
            <a:alphaModFix/>
          </a:blip>
          <a:stretch>
            <a:fillRect/>
          </a:stretch>
        </p:blipFill>
        <p:spPr>
          <a:xfrm>
            <a:off x="4962750" y="3048300"/>
            <a:ext cx="3618825" cy="190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Why the Census Matters</a:t>
            </a:r>
            <a:endParaRPr b="1"/>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Char char="●"/>
            </a:pPr>
            <a:r>
              <a:rPr lang="en" sz="2100">
                <a:solidFill>
                  <a:srgbClr val="000000"/>
                </a:solidFill>
              </a:rPr>
              <a:t>Critical decisions are made about </a:t>
            </a:r>
            <a:r>
              <a:rPr b="1" lang="en" sz="2100">
                <a:solidFill>
                  <a:srgbClr val="000000"/>
                </a:solidFill>
              </a:rPr>
              <a:t>YOU</a:t>
            </a:r>
            <a:r>
              <a:rPr lang="en" sz="2100">
                <a:solidFill>
                  <a:srgbClr val="000000"/>
                </a:solidFill>
              </a:rPr>
              <a:t> and your family at the federal, state, and local level based on census data.</a:t>
            </a:r>
            <a:endParaRPr sz="2100">
              <a:solidFill>
                <a:srgbClr val="000000"/>
              </a:solidFill>
            </a:endParaRPr>
          </a:p>
          <a:p>
            <a:pPr indent="0" lvl="0" marL="457200" rtl="0" algn="l">
              <a:spcBef>
                <a:spcPts val="0"/>
              </a:spcBef>
              <a:spcAft>
                <a:spcPts val="0"/>
              </a:spcAft>
              <a:buNone/>
            </a:pPr>
            <a:r>
              <a:rPr lang="en" sz="2100">
                <a:solidFill>
                  <a:srgbClr val="000000"/>
                </a:solidFill>
              </a:rPr>
              <a:t> </a:t>
            </a:r>
            <a:endParaRPr sz="2100">
              <a:solidFill>
                <a:srgbClr val="000000"/>
              </a:solidFill>
            </a:endParaRPr>
          </a:p>
          <a:p>
            <a:pPr indent="-361950" lvl="0" marL="457200" rtl="0" algn="l">
              <a:spcBef>
                <a:spcPts val="0"/>
              </a:spcBef>
              <a:spcAft>
                <a:spcPts val="0"/>
              </a:spcAft>
              <a:buClr>
                <a:srgbClr val="000000"/>
              </a:buClr>
              <a:buSzPts val="2100"/>
              <a:buChar char="●"/>
            </a:pPr>
            <a:r>
              <a:rPr lang="en" sz="2100">
                <a:solidFill>
                  <a:srgbClr val="000000"/>
                </a:solidFill>
              </a:rPr>
              <a:t>If you’re not counted- you’re not represented. </a:t>
            </a:r>
            <a:endParaRPr sz="2000">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ctr">
              <a:lnSpc>
                <a:spcPct val="100000"/>
              </a:lnSpc>
              <a:spcBef>
                <a:spcPts val="0"/>
              </a:spcBef>
              <a:spcAft>
                <a:spcPts val="0"/>
              </a:spcAft>
              <a:buNone/>
            </a:pPr>
            <a:r>
              <a:rPr b="1" i="1" lang="en" sz="2400">
                <a:solidFill>
                  <a:srgbClr val="000000"/>
                </a:solidFill>
              </a:rPr>
              <a:t>Census results will impact Utah in three major ways...</a:t>
            </a:r>
            <a:endParaRPr b="1" i="1" sz="2400">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81" name="Google Shape;81;p17"/>
          <p:cNvPicPr preferRelativeResize="0"/>
          <p:nvPr/>
        </p:nvPicPr>
        <p:blipFill>
          <a:blip r:embed="rId3">
            <a:alphaModFix/>
          </a:blip>
          <a:stretch>
            <a:fillRect/>
          </a:stretch>
        </p:blipFill>
        <p:spPr>
          <a:xfrm>
            <a:off x="0" y="3639414"/>
            <a:ext cx="9143999" cy="19180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Power</a:t>
            </a:r>
            <a:endParaRPr b="1"/>
          </a:p>
        </p:txBody>
      </p:sp>
      <p:sp>
        <p:nvSpPr>
          <p:cNvPr id="87" name="Google Shape;87;p18"/>
          <p:cNvSpPr txBox="1"/>
          <p:nvPr>
            <p:ph idx="1" type="body"/>
          </p:nvPr>
        </p:nvSpPr>
        <p:spPr>
          <a:xfrm>
            <a:off x="311700" y="1017725"/>
            <a:ext cx="5672100" cy="29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solidFill>
                  <a:srgbClr val="000000"/>
                </a:solidFill>
              </a:rPr>
              <a:t>Census data determines: </a:t>
            </a:r>
            <a:endParaRPr i="1" sz="2000">
              <a:solidFill>
                <a:srgbClr val="000000"/>
              </a:solidFill>
            </a:endParaRPr>
          </a:p>
          <a:p>
            <a:pPr indent="-368300" lvl="0" marL="457200" rtl="0" algn="l">
              <a:lnSpc>
                <a:spcPct val="100000"/>
              </a:lnSpc>
              <a:spcBef>
                <a:spcPts val="1600"/>
              </a:spcBef>
              <a:spcAft>
                <a:spcPts val="0"/>
              </a:spcAft>
              <a:buClr>
                <a:srgbClr val="000000"/>
              </a:buClr>
              <a:buSzPts val="2200"/>
              <a:buChar char="●"/>
            </a:pPr>
            <a:r>
              <a:rPr lang="en" sz="2200">
                <a:solidFill>
                  <a:srgbClr val="000000"/>
                </a:solidFill>
              </a:rPr>
              <a:t>Seats in the U.S. House of Representatives</a:t>
            </a:r>
            <a:endParaRPr sz="2200">
              <a:solidFill>
                <a:srgbClr val="000000"/>
              </a:solidFill>
            </a:endParaRPr>
          </a:p>
          <a:p>
            <a:pPr indent="0" lvl="0" marL="457200" rtl="0" algn="l">
              <a:lnSpc>
                <a:spcPct val="100000"/>
              </a:lnSpc>
              <a:spcBef>
                <a:spcPts val="1600"/>
              </a:spcBef>
              <a:spcAft>
                <a:spcPts val="0"/>
              </a:spcAft>
              <a:buNone/>
            </a:pPr>
            <a:r>
              <a:t/>
            </a:r>
            <a:endParaRPr sz="2200">
              <a:solidFill>
                <a:srgbClr val="000000"/>
              </a:solidFill>
            </a:endParaRPr>
          </a:p>
          <a:p>
            <a:pPr indent="-368300" lvl="0" marL="457200" rtl="0" algn="l">
              <a:lnSpc>
                <a:spcPct val="200000"/>
              </a:lnSpc>
              <a:spcBef>
                <a:spcPts val="1600"/>
              </a:spcBef>
              <a:spcAft>
                <a:spcPts val="0"/>
              </a:spcAft>
              <a:buClr>
                <a:srgbClr val="000000"/>
              </a:buClr>
              <a:buSzPts val="2200"/>
              <a:buChar char="●"/>
            </a:pPr>
            <a:r>
              <a:rPr lang="en" sz="2200">
                <a:solidFill>
                  <a:srgbClr val="000000"/>
                </a:solidFill>
              </a:rPr>
              <a:t>Political districts and </a:t>
            </a:r>
            <a:r>
              <a:rPr lang="en" sz="2200">
                <a:solidFill>
                  <a:srgbClr val="000000"/>
                </a:solidFill>
              </a:rPr>
              <a:t>boundaries</a:t>
            </a:r>
            <a:r>
              <a:rPr lang="en" sz="2200">
                <a:solidFill>
                  <a:srgbClr val="000000"/>
                </a:solidFill>
              </a:rPr>
              <a:t> </a:t>
            </a:r>
            <a:endParaRPr sz="2200">
              <a:solidFill>
                <a:srgbClr val="000000"/>
              </a:solidFill>
            </a:endParaRPr>
          </a:p>
        </p:txBody>
      </p:sp>
      <p:pic>
        <p:nvPicPr>
          <p:cNvPr descr="Image result for congressional districts in utah" id="88" name="Google Shape;88;p18"/>
          <p:cNvPicPr preferRelativeResize="0"/>
          <p:nvPr/>
        </p:nvPicPr>
        <p:blipFill rotWithShape="1">
          <a:blip r:embed="rId3">
            <a:alphaModFix/>
          </a:blip>
          <a:srcRect b="17699" l="30405" r="28129" t="19133"/>
          <a:stretch/>
        </p:blipFill>
        <p:spPr>
          <a:xfrm>
            <a:off x="5287625" y="508862"/>
            <a:ext cx="3320525" cy="4125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214650" y="483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Access to Public Services </a:t>
            </a:r>
            <a:endParaRPr b="1"/>
          </a:p>
        </p:txBody>
      </p:sp>
      <p:sp>
        <p:nvSpPr>
          <p:cNvPr id="94" name="Google Shape;94;p19"/>
          <p:cNvSpPr txBox="1"/>
          <p:nvPr/>
        </p:nvSpPr>
        <p:spPr>
          <a:xfrm>
            <a:off x="214650" y="1154275"/>
            <a:ext cx="4222500" cy="306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2200"/>
              <a:t>Census data determines where public services are built such as:</a:t>
            </a:r>
            <a:endParaRPr i="1" sz="2200"/>
          </a:p>
          <a:p>
            <a:pPr indent="-374650" lvl="0" marL="457200" rtl="0" algn="l">
              <a:lnSpc>
                <a:spcPct val="115000"/>
              </a:lnSpc>
              <a:spcBef>
                <a:spcPts val="1600"/>
              </a:spcBef>
              <a:spcAft>
                <a:spcPts val="0"/>
              </a:spcAft>
              <a:buSzPts val="2300"/>
              <a:buChar char="●"/>
            </a:pPr>
            <a:r>
              <a:rPr lang="en" sz="2300"/>
              <a:t>Schools</a:t>
            </a:r>
            <a:endParaRPr sz="2300"/>
          </a:p>
          <a:p>
            <a:pPr indent="-374650" lvl="0" marL="457200" rtl="0" algn="l">
              <a:lnSpc>
                <a:spcPct val="115000"/>
              </a:lnSpc>
              <a:spcBef>
                <a:spcPts val="0"/>
              </a:spcBef>
              <a:spcAft>
                <a:spcPts val="0"/>
              </a:spcAft>
              <a:buSzPts val="2300"/>
              <a:buChar char="●"/>
            </a:pPr>
            <a:r>
              <a:rPr lang="en" sz="2300"/>
              <a:t>Hospitals</a:t>
            </a:r>
            <a:endParaRPr sz="2300"/>
          </a:p>
          <a:p>
            <a:pPr indent="-374650" lvl="0" marL="457200" rtl="0" algn="l">
              <a:lnSpc>
                <a:spcPct val="115000"/>
              </a:lnSpc>
              <a:spcBef>
                <a:spcPts val="0"/>
              </a:spcBef>
              <a:spcAft>
                <a:spcPts val="0"/>
              </a:spcAft>
              <a:buSzPts val="2300"/>
              <a:buChar char="●"/>
            </a:pPr>
            <a:r>
              <a:rPr lang="en" sz="2300"/>
              <a:t>Roads</a:t>
            </a:r>
            <a:endParaRPr sz="2300"/>
          </a:p>
          <a:p>
            <a:pPr indent="-374650" lvl="0" marL="457200" rtl="0" algn="l">
              <a:lnSpc>
                <a:spcPct val="115000"/>
              </a:lnSpc>
              <a:spcBef>
                <a:spcPts val="0"/>
              </a:spcBef>
              <a:spcAft>
                <a:spcPts val="0"/>
              </a:spcAft>
              <a:buSzPts val="2300"/>
              <a:buChar char="●"/>
            </a:pPr>
            <a:r>
              <a:rPr lang="en" sz="2300"/>
              <a:t>Child Care Centers </a:t>
            </a:r>
            <a:endParaRPr sz="2300"/>
          </a:p>
          <a:p>
            <a:pPr indent="-374650" lvl="0" marL="457200" rtl="0" algn="l">
              <a:lnSpc>
                <a:spcPct val="115000"/>
              </a:lnSpc>
              <a:spcBef>
                <a:spcPts val="0"/>
              </a:spcBef>
              <a:spcAft>
                <a:spcPts val="0"/>
              </a:spcAft>
              <a:buSzPts val="2300"/>
              <a:buChar char="●"/>
            </a:pPr>
            <a:r>
              <a:rPr lang="en" sz="2300"/>
              <a:t>Senior Centers</a:t>
            </a:r>
            <a:endParaRPr sz="2300"/>
          </a:p>
          <a:p>
            <a:pPr indent="-374650" lvl="0" marL="457200" rtl="0" algn="l">
              <a:lnSpc>
                <a:spcPct val="115000"/>
              </a:lnSpc>
              <a:spcBef>
                <a:spcPts val="0"/>
              </a:spcBef>
              <a:spcAft>
                <a:spcPts val="0"/>
              </a:spcAft>
              <a:buSzPts val="2300"/>
              <a:buChar char="●"/>
            </a:pPr>
            <a:r>
              <a:rPr lang="en" sz="2300"/>
              <a:t>Fire Stations</a:t>
            </a:r>
            <a:endParaRPr sz="2300"/>
          </a:p>
        </p:txBody>
      </p:sp>
      <p:pic>
        <p:nvPicPr>
          <p:cNvPr id="95" name="Google Shape;95;p19"/>
          <p:cNvPicPr preferRelativeResize="0"/>
          <p:nvPr/>
        </p:nvPicPr>
        <p:blipFill rotWithShape="1">
          <a:blip r:embed="rId3">
            <a:alphaModFix/>
          </a:blip>
          <a:srcRect b="0" l="0" r="18360" t="0"/>
          <a:stretch/>
        </p:blipFill>
        <p:spPr>
          <a:xfrm>
            <a:off x="5028700" y="0"/>
            <a:ext cx="4222498" cy="3019948"/>
          </a:xfrm>
          <a:prstGeom prst="rect">
            <a:avLst/>
          </a:prstGeom>
          <a:noFill/>
          <a:ln>
            <a:noFill/>
          </a:ln>
        </p:spPr>
      </p:pic>
      <p:pic>
        <p:nvPicPr>
          <p:cNvPr id="96" name="Google Shape;96;p19"/>
          <p:cNvPicPr preferRelativeResize="0"/>
          <p:nvPr/>
        </p:nvPicPr>
        <p:blipFill rotWithShape="1">
          <a:blip r:embed="rId4">
            <a:alphaModFix/>
          </a:blip>
          <a:srcRect b="0" l="0" r="0" t="8975"/>
          <a:stretch/>
        </p:blipFill>
        <p:spPr>
          <a:xfrm>
            <a:off x="5028688" y="3019954"/>
            <a:ext cx="4222500" cy="21607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90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Money</a:t>
            </a:r>
            <a:endParaRPr b="1"/>
          </a:p>
        </p:txBody>
      </p:sp>
      <p:sp>
        <p:nvSpPr>
          <p:cNvPr id="102" name="Google Shape;102;p20"/>
          <p:cNvSpPr txBox="1"/>
          <p:nvPr>
            <p:ph idx="1" type="body"/>
          </p:nvPr>
        </p:nvSpPr>
        <p:spPr>
          <a:xfrm>
            <a:off x="311700" y="1170250"/>
            <a:ext cx="4152600" cy="15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Utah receives </a:t>
            </a:r>
            <a:r>
              <a:rPr b="1" lang="en" sz="2400" u="sng">
                <a:solidFill>
                  <a:schemeClr val="dk1"/>
                </a:solidFill>
              </a:rPr>
              <a:t>$5.6 billion a year</a:t>
            </a:r>
            <a:r>
              <a:rPr lang="en" sz="2000">
                <a:solidFill>
                  <a:schemeClr val="dk1"/>
                </a:solidFill>
              </a:rPr>
              <a:t> from the federal government.</a:t>
            </a:r>
            <a:endParaRPr sz="2000">
              <a:solidFill>
                <a:srgbClr val="000000"/>
              </a:solidFill>
            </a:endParaRPr>
          </a:p>
          <a:p>
            <a:pPr indent="0" lvl="0" marL="457200" rtl="0" algn="l">
              <a:spcBef>
                <a:spcPts val="1200"/>
              </a:spcBef>
              <a:spcAft>
                <a:spcPts val="0"/>
              </a:spcAft>
              <a:buNone/>
            </a:pPr>
            <a:r>
              <a:rPr lang="en" sz="1100">
                <a:solidFill>
                  <a:schemeClr val="dk1"/>
                </a:solidFill>
              </a:rPr>
              <a:t>.</a:t>
            </a:r>
            <a:endParaRPr sz="1100">
              <a:solidFill>
                <a:schemeClr val="dk1"/>
              </a:solidFill>
            </a:endParaRPr>
          </a:p>
          <a:p>
            <a:pPr indent="0" lvl="0" marL="0" rtl="0" algn="l">
              <a:spcBef>
                <a:spcPts val="1200"/>
              </a:spcBef>
              <a:spcAft>
                <a:spcPts val="1600"/>
              </a:spcAft>
              <a:buNone/>
            </a:pPr>
            <a:r>
              <a:t/>
            </a:r>
            <a:endParaRPr/>
          </a:p>
        </p:txBody>
      </p:sp>
      <p:sp>
        <p:nvSpPr>
          <p:cNvPr id="103" name="Google Shape;103;p20"/>
          <p:cNvSpPr txBox="1"/>
          <p:nvPr/>
        </p:nvSpPr>
        <p:spPr>
          <a:xfrm>
            <a:off x="311700" y="2578850"/>
            <a:ext cx="3896700" cy="297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Funding supports programs such as: </a:t>
            </a:r>
            <a:endParaRPr b="1" sz="1600">
              <a:solidFill>
                <a:schemeClr val="dk1"/>
              </a:solidFill>
            </a:endParaRPr>
          </a:p>
          <a:p>
            <a:pPr indent="-336550" lvl="0" marL="457200" rtl="0" algn="l">
              <a:lnSpc>
                <a:spcPct val="115000"/>
              </a:lnSpc>
              <a:spcBef>
                <a:spcPts val="1200"/>
              </a:spcBef>
              <a:spcAft>
                <a:spcPts val="0"/>
              </a:spcAft>
              <a:buClr>
                <a:schemeClr val="dk1"/>
              </a:buClr>
              <a:buSzPts val="1700"/>
              <a:buChar char="●"/>
            </a:pPr>
            <a:r>
              <a:rPr lang="en" sz="1700">
                <a:solidFill>
                  <a:schemeClr val="dk1"/>
                </a:solidFill>
              </a:rPr>
              <a:t>Medicaid</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Highway Planning and Construction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National School Lunch Program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Head Start/Early Head Start </a:t>
            </a:r>
            <a:endParaRPr sz="1700">
              <a:solidFill>
                <a:schemeClr val="dk1"/>
              </a:solidFill>
            </a:endParaRPr>
          </a:p>
          <a:p>
            <a:pPr indent="0" lvl="0" marL="0" rtl="0" algn="l">
              <a:lnSpc>
                <a:spcPct val="115000"/>
              </a:lnSpc>
              <a:spcBef>
                <a:spcPts val="1200"/>
              </a:spcBef>
              <a:spcAft>
                <a:spcPts val="1200"/>
              </a:spcAft>
              <a:buNone/>
            </a:pPr>
            <a:r>
              <a:t/>
            </a:r>
            <a:endParaRPr/>
          </a:p>
        </p:txBody>
      </p:sp>
      <p:sp>
        <p:nvSpPr>
          <p:cNvPr id="104" name="Google Shape;104;p20"/>
          <p:cNvSpPr txBox="1"/>
          <p:nvPr/>
        </p:nvSpPr>
        <p:spPr>
          <a:xfrm>
            <a:off x="4138200" y="3000275"/>
            <a:ext cx="4694100" cy="18771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Char char="●"/>
            </a:pPr>
            <a:r>
              <a:rPr lang="en" sz="1700">
                <a:solidFill>
                  <a:schemeClr val="dk1"/>
                </a:solidFill>
              </a:rPr>
              <a:t>Child’s Health Insurance Program (CHIP)</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Health Center Programs (Community, Migrant, Homeless, Public Housing)</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Pell Grants for College</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rPr>
              <a:t>Supplemental Nutrition Assistance Program (SNAP)</a:t>
            </a:r>
            <a:endParaRPr sz="1700">
              <a:solidFill>
                <a:schemeClr val="dk1"/>
              </a:solidFill>
            </a:endParaRPr>
          </a:p>
        </p:txBody>
      </p:sp>
      <p:pic>
        <p:nvPicPr>
          <p:cNvPr id="105" name="Google Shape;105;p20"/>
          <p:cNvPicPr preferRelativeResize="0"/>
          <p:nvPr/>
        </p:nvPicPr>
        <p:blipFill>
          <a:blip r:embed="rId3">
            <a:alphaModFix/>
          </a:blip>
          <a:stretch>
            <a:fillRect/>
          </a:stretch>
        </p:blipFill>
        <p:spPr>
          <a:xfrm>
            <a:off x="4813550" y="0"/>
            <a:ext cx="4330450" cy="2885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idx="1" type="body"/>
          </p:nvPr>
        </p:nvSpPr>
        <p:spPr>
          <a:xfrm>
            <a:off x="449688" y="429250"/>
            <a:ext cx="8244600" cy="2889900"/>
          </a:xfrm>
          <a:prstGeom prst="rect">
            <a:avLst/>
          </a:prstGeom>
        </p:spPr>
        <p:txBody>
          <a:bodyPr anchorCtr="0" anchor="t" bIns="91425" lIns="91425" spcFirstLastPara="1" rIns="91425" wrap="square" tIns="91425">
            <a:noAutofit/>
          </a:bodyPr>
          <a:lstStyle/>
          <a:p>
            <a:pPr indent="-387350" lvl="0" marL="457200" rtl="0" algn="l">
              <a:lnSpc>
                <a:spcPct val="150000"/>
              </a:lnSpc>
              <a:spcBef>
                <a:spcPts val="0"/>
              </a:spcBef>
              <a:spcAft>
                <a:spcPts val="0"/>
              </a:spcAft>
              <a:buClr>
                <a:schemeClr val="dk1"/>
              </a:buClr>
              <a:buSzPts val="2500"/>
              <a:buChar char="➔"/>
            </a:pPr>
            <a:r>
              <a:rPr b="1" lang="en" sz="2500">
                <a:solidFill>
                  <a:schemeClr val="dk1"/>
                </a:solidFill>
              </a:rPr>
              <a:t>280,000 </a:t>
            </a:r>
            <a:r>
              <a:rPr lang="en" sz="2500">
                <a:solidFill>
                  <a:schemeClr val="dk1"/>
                </a:solidFill>
              </a:rPr>
              <a:t>Utahns have the potential to be undercounted this Census. </a:t>
            </a:r>
            <a:endParaRPr sz="2500">
              <a:solidFill>
                <a:schemeClr val="dk1"/>
              </a:solidFill>
            </a:endParaRPr>
          </a:p>
          <a:p>
            <a:pPr indent="-387350" lvl="0" marL="457200" rtl="0" algn="l">
              <a:lnSpc>
                <a:spcPct val="150000"/>
              </a:lnSpc>
              <a:spcBef>
                <a:spcPts val="0"/>
              </a:spcBef>
              <a:spcAft>
                <a:spcPts val="0"/>
              </a:spcAft>
              <a:buClr>
                <a:schemeClr val="dk1"/>
              </a:buClr>
              <a:buSzPts val="2500"/>
              <a:buChar char="➔"/>
            </a:pPr>
            <a:r>
              <a:rPr lang="en" sz="2500">
                <a:solidFill>
                  <a:schemeClr val="dk1"/>
                </a:solidFill>
              </a:rPr>
              <a:t>Every person not counted is a loss of </a:t>
            </a:r>
            <a:r>
              <a:rPr b="1" lang="en" sz="2500">
                <a:solidFill>
                  <a:schemeClr val="dk1"/>
                </a:solidFill>
                <a:highlight>
                  <a:srgbClr val="FFFFFF"/>
                </a:highlight>
              </a:rPr>
              <a:t>$</a:t>
            </a:r>
            <a:r>
              <a:rPr b="1" lang="en" sz="2500">
                <a:solidFill>
                  <a:schemeClr val="dk1"/>
                </a:solidFill>
              </a:rPr>
              <a:t>1,086 per year </a:t>
            </a:r>
            <a:r>
              <a:rPr lang="en" sz="2500">
                <a:solidFill>
                  <a:schemeClr val="dk1"/>
                </a:solidFill>
              </a:rPr>
              <a:t>over the next 10 years.</a:t>
            </a:r>
            <a:endParaRPr sz="2500">
              <a:solidFill>
                <a:schemeClr val="dk1"/>
              </a:solidFill>
            </a:endParaRPr>
          </a:p>
          <a:p>
            <a:pPr indent="-387350" lvl="0" marL="457200" rtl="0" algn="l">
              <a:lnSpc>
                <a:spcPct val="150000"/>
              </a:lnSpc>
              <a:spcBef>
                <a:spcPts val="0"/>
              </a:spcBef>
              <a:spcAft>
                <a:spcPts val="0"/>
              </a:spcAft>
              <a:buClr>
                <a:schemeClr val="dk1"/>
              </a:buClr>
              <a:buSzPts val="2500"/>
              <a:buChar char="➔"/>
            </a:pPr>
            <a:r>
              <a:rPr b="1" lang="en" sz="2500">
                <a:solidFill>
                  <a:schemeClr val="dk1"/>
                </a:solidFill>
              </a:rPr>
              <a:t>That’s $10,860 per person over ten years! </a:t>
            </a:r>
            <a:endParaRPr b="1" sz="25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pic>
        <p:nvPicPr>
          <p:cNvPr id="111" name="Google Shape;111;p21"/>
          <p:cNvPicPr preferRelativeResize="0"/>
          <p:nvPr/>
        </p:nvPicPr>
        <p:blipFill>
          <a:blip r:embed="rId3">
            <a:alphaModFix/>
          </a:blip>
          <a:stretch>
            <a:fillRect/>
          </a:stretch>
        </p:blipFill>
        <p:spPr>
          <a:xfrm>
            <a:off x="1792088" y="3454123"/>
            <a:ext cx="5559826" cy="1689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